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58" r:id="rId3"/>
    <p:sldId id="257" r:id="rId4"/>
    <p:sldId id="270" r:id="rId5"/>
    <p:sldId id="271" r:id="rId6"/>
    <p:sldId id="260" r:id="rId7"/>
    <p:sldId id="261" r:id="rId8"/>
    <p:sldId id="268" r:id="rId9"/>
    <p:sldId id="279" r:id="rId10"/>
    <p:sldId id="280" r:id="rId11"/>
    <p:sldId id="269" r:id="rId12"/>
    <p:sldId id="274" r:id="rId13"/>
    <p:sldId id="275" r:id="rId14"/>
    <p:sldId id="262" r:id="rId15"/>
    <p:sldId id="263" r:id="rId16"/>
    <p:sldId id="264" r:id="rId17"/>
    <p:sldId id="265" r:id="rId18"/>
    <p:sldId id="266" r:id="rId19"/>
    <p:sldId id="267" r:id="rId20"/>
    <p:sldId id="273" r:id="rId21"/>
    <p:sldId id="281" r:id="rId22"/>
    <p:sldId id="277" r:id="rId23"/>
    <p:sldId id="276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5A9F1-C50C-4859-9908-4A19B0CF11B6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77FDB-9742-4757-877B-5D460418A3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Moraal</a:t>
            </a:r>
            <a:r>
              <a:rPr lang="tr-TR" dirty="0"/>
              <a:t> et al: 2 cm den az olanlarda yaşam kalitesi uzun dönemde kontrol grubu ile aynı.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7FDB-9742-4757-877B-5D460418A3A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tr-TR" dirty="0"/>
              <a:t>*</a:t>
            </a:r>
            <a:r>
              <a:rPr lang="tr-TR" dirty="0" err="1"/>
              <a:t>Ekstremite</a:t>
            </a:r>
            <a:r>
              <a:rPr lang="tr-TR" dirty="0"/>
              <a:t> uzatılması sonucu uzun dönemde eklem kıkırdağında oluşacak sorunlar halen karanlık ( masum değil)</a:t>
            </a:r>
          </a:p>
          <a:p>
            <a:pPr>
              <a:buFont typeface="Arial" charset="0"/>
              <a:buNone/>
            </a:pPr>
            <a:r>
              <a:rPr lang="tr-TR" dirty="0"/>
              <a:t>** özellikle </a:t>
            </a:r>
            <a:r>
              <a:rPr lang="tr-TR" dirty="0" err="1"/>
              <a:t>internal</a:t>
            </a:r>
            <a:r>
              <a:rPr lang="tr-TR" dirty="0"/>
              <a:t> sistemler ile </a:t>
            </a:r>
            <a:r>
              <a:rPr lang="tr-TR" dirty="0" err="1"/>
              <a:t>femoral</a:t>
            </a:r>
            <a:r>
              <a:rPr lang="tr-TR" dirty="0"/>
              <a:t> uzatma sonrasında alt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alignment</a:t>
            </a:r>
            <a:r>
              <a:rPr lang="tr-TR" dirty="0"/>
              <a:t> </a:t>
            </a:r>
            <a:r>
              <a:rPr lang="tr-TR" dirty="0" err="1"/>
              <a:t>ının</a:t>
            </a:r>
            <a:r>
              <a:rPr lang="tr-TR" dirty="0"/>
              <a:t> değişmesi sonucu dizde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kompartmana</a:t>
            </a:r>
            <a:r>
              <a:rPr lang="tr-TR" dirty="0"/>
              <a:t> baskı artışı sorun olarak gözükmekte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7FDB-9742-4757-877B-5D460418A3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Tüm bunların sonucunda da enerji kullanımı artar, harcanan kuvvet artar, kalbe binen yük artar e diğer </a:t>
            </a:r>
            <a:r>
              <a:rPr lang="tr-TR" dirty="0" err="1"/>
              <a:t>deformitelerin</a:t>
            </a:r>
            <a:r>
              <a:rPr lang="tr-TR" dirty="0"/>
              <a:t> gelişmesine zemin hazırlanır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7FDB-9742-4757-877B-5D460418A3A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* 20 vaka.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77FDB-9742-4757-877B-5D460418A3AE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85786" y="2143116"/>
            <a:ext cx="7772400" cy="1736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92877" y="4437112"/>
            <a:ext cx="8358246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 Dr. Bahtiyar DEMİRALP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2400" dirty="0">
                <a:solidFill>
                  <a:srgbClr val="0070C0"/>
                </a:solidFill>
              </a:rPr>
              <a:t>MARMARİS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500034" y="1214422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rgbClr val="0070C0"/>
                </a:solidFill>
              </a:rPr>
              <a:t>ERİŞKİNDE KEMİK UZATMA STRATEJİLERİ </a:t>
            </a:r>
            <a:br>
              <a:rPr lang="tr-TR" sz="4000" dirty="0">
                <a:solidFill>
                  <a:srgbClr val="0070C0"/>
                </a:solidFill>
              </a:rPr>
            </a:br>
            <a:r>
              <a:rPr lang="tr-TR" sz="4000" dirty="0">
                <a:solidFill>
                  <a:srgbClr val="0070C0"/>
                </a:solidFill>
              </a:rPr>
              <a:t>VE</a:t>
            </a:r>
            <a:br>
              <a:rPr lang="tr-TR" sz="4000" dirty="0">
                <a:solidFill>
                  <a:srgbClr val="0070C0"/>
                </a:solidFill>
              </a:rPr>
            </a:br>
            <a:r>
              <a:rPr lang="tr-TR" sz="4000" dirty="0">
                <a:solidFill>
                  <a:srgbClr val="0070C0"/>
                </a:solidFill>
              </a:rPr>
              <a:t> GÜNCEL YAKLAŞIMLAR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HASTAYI TAM BİLGİLENDİRME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600200"/>
            <a:ext cx="8686800" cy="4525963"/>
          </a:xfrm>
        </p:spPr>
        <p:txBody>
          <a:bodyPr/>
          <a:lstStyle/>
          <a:p>
            <a:r>
              <a:rPr lang="tr-TR" dirty="0"/>
              <a:t>Tedavi süresi,</a:t>
            </a:r>
          </a:p>
          <a:p>
            <a:r>
              <a:rPr lang="tr-TR" dirty="0"/>
              <a:t>Ciltte </a:t>
            </a:r>
            <a:r>
              <a:rPr lang="tr-TR" dirty="0" err="1"/>
              <a:t>skar</a:t>
            </a:r>
            <a:r>
              <a:rPr lang="tr-TR" dirty="0"/>
              <a:t> dokuları,</a:t>
            </a:r>
          </a:p>
          <a:p>
            <a:r>
              <a:rPr lang="tr-TR" dirty="0"/>
              <a:t>Potansiyel komplikasyonlar</a:t>
            </a:r>
          </a:p>
          <a:p>
            <a:pPr lvl="1"/>
            <a:r>
              <a:rPr lang="tr-TR" dirty="0"/>
              <a:t>Eklem sertliği, </a:t>
            </a:r>
          </a:p>
          <a:p>
            <a:pPr lvl="1"/>
            <a:r>
              <a:rPr lang="tr-TR" dirty="0"/>
              <a:t>Kas </a:t>
            </a:r>
            <a:r>
              <a:rPr lang="tr-TR" dirty="0" err="1"/>
              <a:t>atrofisi</a:t>
            </a:r>
            <a:r>
              <a:rPr lang="tr-TR" dirty="0"/>
              <a:t>, ağrı, </a:t>
            </a:r>
          </a:p>
          <a:p>
            <a:pPr lvl="1"/>
            <a:r>
              <a:rPr lang="tr-TR" dirty="0"/>
              <a:t>Mekanik sorunlar ( erken-geç konsolidasyon, kırık )</a:t>
            </a:r>
          </a:p>
          <a:p>
            <a:pPr lvl="1"/>
            <a:r>
              <a:rPr lang="tr-TR" dirty="0"/>
              <a:t>Geç dönem eklem kıkırdak sorunları</a:t>
            </a:r>
          </a:p>
          <a:p>
            <a:r>
              <a:rPr lang="tr-TR" dirty="0"/>
              <a:t>Hasta beklentilerinin iyi analiz edilmesi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TEKNİK: </a:t>
            </a:r>
            <a:r>
              <a:rPr lang="tr-TR" dirty="0" err="1"/>
              <a:t>osteotomi</a:t>
            </a:r>
            <a:endParaRPr lang="tr-TR" dirty="0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tibia</a:t>
            </a:r>
            <a:endParaRPr lang="tr-TR" dirty="0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Tuberositas</a:t>
            </a:r>
            <a:r>
              <a:rPr lang="tr-TR" dirty="0"/>
              <a:t> </a:t>
            </a:r>
            <a:r>
              <a:rPr lang="tr-TR" dirty="0" err="1"/>
              <a:t>tibianın</a:t>
            </a:r>
            <a:r>
              <a:rPr lang="tr-TR" dirty="0"/>
              <a:t> 1,5-2 cm </a:t>
            </a:r>
            <a:r>
              <a:rPr lang="tr-TR" dirty="0" err="1"/>
              <a:t>distali</a:t>
            </a:r>
            <a:r>
              <a:rPr lang="tr-TR" dirty="0"/>
              <a:t> ideal</a:t>
            </a:r>
          </a:p>
          <a:p>
            <a:r>
              <a:rPr lang="tr-TR" dirty="0" err="1"/>
              <a:t>Gigli</a:t>
            </a:r>
            <a:r>
              <a:rPr lang="tr-TR" dirty="0"/>
              <a:t>, </a:t>
            </a:r>
            <a:r>
              <a:rPr lang="tr-TR" dirty="0" err="1"/>
              <a:t>mutipl</a:t>
            </a:r>
            <a:r>
              <a:rPr lang="tr-TR" dirty="0"/>
              <a:t> </a:t>
            </a:r>
            <a:r>
              <a:rPr lang="tr-TR" dirty="0" err="1"/>
              <a:t>drill</a:t>
            </a:r>
            <a:r>
              <a:rPr lang="tr-TR" dirty="0"/>
              <a:t>, </a:t>
            </a:r>
            <a:r>
              <a:rPr lang="tr-TR" dirty="0" err="1"/>
              <a:t>osteotom</a:t>
            </a:r>
            <a:r>
              <a:rPr lang="tr-TR" dirty="0"/>
              <a:t> ile mini </a:t>
            </a:r>
            <a:r>
              <a:rPr lang="tr-TR" dirty="0" err="1"/>
              <a:t>invaziv</a:t>
            </a:r>
            <a:endParaRPr lang="tr-TR" dirty="0"/>
          </a:p>
        </p:txBody>
      </p:sp>
      <p:grpSp>
        <p:nvGrpSpPr>
          <p:cNvPr id="10" name="Group 2"/>
          <p:cNvGrpSpPr>
            <a:grpSpLocks noChangeAspect="1"/>
          </p:cNvGrpSpPr>
          <p:nvPr/>
        </p:nvGrpSpPr>
        <p:grpSpPr bwMode="auto">
          <a:xfrm>
            <a:off x="3643306" y="3571876"/>
            <a:ext cx="5205424" cy="2912601"/>
            <a:chOff x="384" y="1152"/>
            <a:chExt cx="5088" cy="2847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1152"/>
              <a:ext cx="1232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2" y="1152"/>
              <a:ext cx="2110" cy="28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1" y="1152"/>
              <a:ext cx="1701" cy="284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TEKNİK: </a:t>
            </a:r>
            <a:r>
              <a:rPr lang="tr-TR" dirty="0" err="1"/>
              <a:t>osteotomi</a:t>
            </a:r>
            <a:endParaRPr lang="tr-TR" dirty="0"/>
          </a:p>
        </p:txBody>
      </p:sp>
      <p:sp>
        <p:nvSpPr>
          <p:cNvPr id="7" name="14 Metin Yer Tutucusu"/>
          <p:cNvSpPr txBox="1">
            <a:spLocks/>
          </p:cNvSpPr>
          <p:nvPr/>
        </p:nvSpPr>
        <p:spPr>
          <a:xfrm>
            <a:off x="4572001" y="1214422"/>
            <a:ext cx="364333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femur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5 İçerik Yer Tutucusu"/>
          <p:cNvSpPr txBox="1">
            <a:spLocks/>
          </p:cNvSpPr>
          <p:nvPr/>
        </p:nvSpPr>
        <p:spPr>
          <a:xfrm>
            <a:off x="4286249" y="1785926"/>
            <a:ext cx="4552952" cy="44926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Subtrokanterik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rejenerat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kalitesi çok iyi, diz ROM kısıtlılığı minimal,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segment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kontrolu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zayıf,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varus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valgus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deformitesi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osteotomi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tekniği zor),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Suprakondiler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rejenerat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kalitesi fena değil, beraberinde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deformiteye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müdahale etmek mümkün , diz ROM kısıtlılığı dezavantajı 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Distal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metadiafiziyel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drill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000240"/>
            <a:ext cx="2401673" cy="395764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b="1">
                <a:latin typeface="Arial Unicode MS" pitchFamily="34" charset="-128"/>
              </a:rPr>
              <a:t>Yöntem için yeterli bilgi, tecrübe ve ekipman mevcut mu?</a:t>
            </a:r>
            <a:endParaRPr lang="tr-TR" b="1" dirty="0">
              <a:latin typeface="Arial Unicode MS" pitchFamily="34" charset="-128"/>
            </a:endParaRPr>
          </a:p>
        </p:txBody>
      </p:sp>
      <p:pic>
        <p:nvPicPr>
          <p:cNvPr id="100353" name="Picture 1" descr="H:\DATA\BAHTIYAR\bahtiyar 30-01-2009\Yeni Klasör\yedek\ECF\sunular\ecf model\ilizarov b\DSC033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571612"/>
            <a:ext cx="2306699" cy="2400304"/>
          </a:xfrm>
          <a:prstGeom prst="rect">
            <a:avLst/>
          </a:prstGeom>
          <a:noFill/>
        </p:spPr>
      </p:pic>
      <p:pic>
        <p:nvPicPr>
          <p:cNvPr id="100354" name="Picture 2" descr="C:\Users\bdemiralp\Pictures\pin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43050"/>
            <a:ext cx="2766323" cy="1500198"/>
          </a:xfrm>
          <a:prstGeom prst="rect">
            <a:avLst/>
          </a:prstGeom>
          <a:noFill/>
        </p:spPr>
      </p:pic>
      <p:pic>
        <p:nvPicPr>
          <p:cNvPr id="100355" name="Picture 3" descr="C:\Users\bdemiralp\Pictures\instruments-for-unilateral-multi-function-external-fixator-250x25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071942"/>
            <a:ext cx="2019300" cy="2381250"/>
          </a:xfrm>
          <a:prstGeom prst="rect">
            <a:avLst/>
          </a:prstGeom>
          <a:noFill/>
        </p:spPr>
      </p:pic>
      <p:pic>
        <p:nvPicPr>
          <p:cNvPr id="8" name="Picture 2" descr="H:\DATA\BAHTIYAR\bahtiyar 30-01-2009\Yeni Klasör\yedek\tümör vaka serileri\BONE\tumor ecf\tarık pazu\IMG_962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3786190"/>
            <a:ext cx="3866956" cy="2572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Uzatma teknikleri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Eksternal</a:t>
            </a:r>
            <a:r>
              <a:rPr lang="tr-TR" dirty="0"/>
              <a:t> </a:t>
            </a:r>
            <a:r>
              <a:rPr lang="tr-TR" dirty="0" err="1"/>
              <a:t>fiksatör</a:t>
            </a:r>
            <a:endParaRPr lang="tr-TR" dirty="0"/>
          </a:p>
          <a:p>
            <a:pPr lvl="1"/>
            <a:r>
              <a:rPr lang="tr-TR" dirty="0" err="1"/>
              <a:t>İlizarov</a:t>
            </a:r>
            <a:endParaRPr lang="tr-TR" dirty="0"/>
          </a:p>
          <a:p>
            <a:pPr lvl="1"/>
            <a:r>
              <a:rPr lang="tr-TR" dirty="0" err="1"/>
              <a:t>Unilateral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Bilgisayar destekli sirküler </a:t>
            </a:r>
            <a:r>
              <a:rPr lang="tr-TR" dirty="0" err="1"/>
              <a:t>frame</a:t>
            </a:r>
            <a:endParaRPr lang="tr-TR" dirty="0"/>
          </a:p>
          <a:p>
            <a:r>
              <a:rPr lang="tr-TR" dirty="0" err="1"/>
              <a:t>İnternal</a:t>
            </a:r>
            <a:r>
              <a:rPr lang="tr-TR" dirty="0"/>
              <a:t> </a:t>
            </a:r>
            <a:r>
              <a:rPr lang="tr-TR" dirty="0" err="1"/>
              <a:t>fiksasyon</a:t>
            </a:r>
            <a:endParaRPr lang="tr-TR" dirty="0"/>
          </a:p>
          <a:p>
            <a:r>
              <a:rPr lang="tr-TR" dirty="0"/>
              <a:t>Kombine sistemler ( FAN; FAP)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İLİZAROV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avantaj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357158" y="2174875"/>
            <a:ext cx="4040188" cy="3951288"/>
          </a:xfrm>
        </p:spPr>
        <p:txBody>
          <a:bodyPr>
            <a:normAutofit/>
          </a:bodyPr>
          <a:lstStyle/>
          <a:p>
            <a:r>
              <a:rPr lang="tr-TR" dirty="0"/>
              <a:t>Cm. limiti yok</a:t>
            </a:r>
          </a:p>
          <a:p>
            <a:r>
              <a:rPr lang="tr-TR" dirty="0" err="1"/>
              <a:t>Tibia</a:t>
            </a:r>
            <a:r>
              <a:rPr lang="tr-TR" dirty="0"/>
              <a:t> için ideal </a:t>
            </a:r>
          </a:p>
          <a:p>
            <a:r>
              <a:rPr lang="tr-TR" dirty="0"/>
              <a:t>Tedavinin her aşamasında her türlü soruna müdahale etmek mümkün</a:t>
            </a:r>
          </a:p>
          <a:p>
            <a:r>
              <a:rPr lang="tr-TR" dirty="0" err="1"/>
              <a:t>Osteotomi</a:t>
            </a:r>
            <a:r>
              <a:rPr lang="tr-TR" dirty="0"/>
              <a:t> hattında simetrik kompresyon </a:t>
            </a:r>
          </a:p>
          <a:p>
            <a:r>
              <a:rPr lang="tr-TR" dirty="0"/>
              <a:t>Maliyet </a:t>
            </a:r>
          </a:p>
          <a:p>
            <a:r>
              <a:rPr lang="tr-TR" dirty="0"/>
              <a:t>Erken yük verme</a:t>
            </a:r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dezavantaj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/>
              <a:t>Femurda</a:t>
            </a:r>
            <a:r>
              <a:rPr lang="tr-TR" dirty="0"/>
              <a:t> konfor sorunu </a:t>
            </a:r>
          </a:p>
          <a:p>
            <a:r>
              <a:rPr lang="tr-TR" dirty="0"/>
              <a:t>Hasta uyumu</a:t>
            </a:r>
          </a:p>
          <a:p>
            <a:r>
              <a:rPr lang="tr-TR" dirty="0"/>
              <a:t>Cerrahi öğrenme eğrisi</a:t>
            </a:r>
          </a:p>
        </p:txBody>
      </p:sp>
      <p:pic>
        <p:nvPicPr>
          <p:cNvPr id="9" name="Picture 2" descr="F:\zafer tez\VAKALAR\defektif  psodo\enfekte defektif\mümin sarucan\DSC062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72198" y="4219615"/>
            <a:ext cx="2928958" cy="2196951"/>
          </a:xfrm>
          <a:prstGeom prst="rect">
            <a:avLst/>
          </a:prstGeom>
        </p:spPr>
      </p:pic>
      <p:pic>
        <p:nvPicPr>
          <p:cNvPr id="11" name="Picture 2" descr="C:\Users\Bahtiyar Demiralp\Pictures\Ilizarov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4219615"/>
            <a:ext cx="1657336" cy="2209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UNİLATERAL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avantaj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Femur</a:t>
            </a:r>
            <a:r>
              <a:rPr lang="tr-TR" dirty="0"/>
              <a:t> için daha konforlu *</a:t>
            </a:r>
          </a:p>
          <a:p>
            <a:r>
              <a:rPr lang="tr-TR" dirty="0"/>
              <a:t>Teknik kolaylık</a:t>
            </a:r>
          </a:p>
          <a:p>
            <a:r>
              <a:rPr lang="tr-TR" dirty="0"/>
              <a:t>Hasta uyumu</a:t>
            </a:r>
          </a:p>
          <a:p>
            <a:r>
              <a:rPr lang="tr-TR" dirty="0"/>
              <a:t>Maliyet</a:t>
            </a:r>
          </a:p>
          <a:p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dezavantaj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Cm. limiti var</a:t>
            </a:r>
          </a:p>
          <a:p>
            <a:r>
              <a:rPr lang="tr-TR" dirty="0" err="1"/>
              <a:t>Femurda</a:t>
            </a:r>
            <a:r>
              <a:rPr lang="tr-TR" dirty="0"/>
              <a:t> kemiğin </a:t>
            </a:r>
            <a:r>
              <a:rPr lang="tr-TR" dirty="0" err="1"/>
              <a:t>kontrolu</a:t>
            </a:r>
            <a:r>
              <a:rPr lang="tr-TR" dirty="0"/>
              <a:t> sorun ( </a:t>
            </a:r>
            <a:r>
              <a:rPr lang="tr-TR" dirty="0" err="1"/>
              <a:t>varus</a:t>
            </a:r>
            <a:r>
              <a:rPr lang="tr-TR" dirty="0"/>
              <a:t> </a:t>
            </a:r>
            <a:r>
              <a:rPr lang="tr-TR" dirty="0" err="1"/>
              <a:t>deformitesi</a:t>
            </a:r>
            <a:r>
              <a:rPr lang="tr-TR" dirty="0"/>
              <a:t>)</a:t>
            </a:r>
          </a:p>
          <a:p>
            <a:r>
              <a:rPr lang="tr-TR" dirty="0" err="1"/>
              <a:t>Osteotomi</a:t>
            </a:r>
            <a:r>
              <a:rPr lang="tr-TR" dirty="0"/>
              <a:t> hattında asimetrik kompresyon</a:t>
            </a:r>
          </a:p>
          <a:p>
            <a:r>
              <a:rPr lang="tr-TR" dirty="0"/>
              <a:t>Yük verme sorunu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571472" y="585789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 </a:t>
            </a:r>
            <a:r>
              <a:rPr lang="tr-TR" dirty="0" err="1"/>
              <a:t>Liodakis</a:t>
            </a:r>
            <a:r>
              <a:rPr lang="tr-TR" dirty="0"/>
              <a:t> et al: </a:t>
            </a:r>
            <a:r>
              <a:rPr lang="tr-TR" dirty="0" err="1"/>
              <a:t>Arch</a:t>
            </a:r>
            <a:r>
              <a:rPr lang="tr-TR" dirty="0"/>
              <a:t> </a:t>
            </a:r>
            <a:r>
              <a:rPr lang="tr-TR" dirty="0" err="1"/>
              <a:t>orthop</a:t>
            </a:r>
            <a:r>
              <a:rPr lang="tr-TR" dirty="0"/>
              <a:t> </a:t>
            </a:r>
            <a:r>
              <a:rPr lang="tr-TR" dirty="0" err="1"/>
              <a:t>Trauma</a:t>
            </a:r>
            <a:r>
              <a:rPr lang="tr-TR" dirty="0"/>
              <a:t> </a:t>
            </a:r>
            <a:r>
              <a:rPr lang="tr-TR" dirty="0" err="1"/>
              <a:t>Surg</a:t>
            </a:r>
            <a:r>
              <a:rPr lang="tr-TR" dirty="0"/>
              <a:t> 2010 </a:t>
            </a:r>
            <a:r>
              <a:rPr lang="tr-TR" dirty="0" err="1"/>
              <a:t>June</a:t>
            </a:r>
            <a:r>
              <a:rPr lang="tr-TR" dirty="0"/>
              <a:t> 9</a:t>
            </a:r>
          </a:p>
          <a:p>
            <a:r>
              <a:rPr lang="tr-TR" dirty="0"/>
              <a:t>   </a:t>
            </a:r>
            <a:r>
              <a:rPr lang="tr-TR" dirty="0" err="1"/>
              <a:t>Iacobellis</a:t>
            </a:r>
            <a:r>
              <a:rPr lang="tr-TR" dirty="0"/>
              <a:t> et al: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Trauma</a:t>
            </a:r>
            <a:r>
              <a:rPr lang="tr-TR" dirty="0"/>
              <a:t> </a:t>
            </a:r>
            <a:r>
              <a:rPr lang="tr-TR" dirty="0" err="1"/>
              <a:t>Limb</a:t>
            </a:r>
            <a:r>
              <a:rPr lang="tr-TR" dirty="0"/>
              <a:t> </a:t>
            </a:r>
            <a:r>
              <a:rPr lang="tr-TR" dirty="0" err="1"/>
              <a:t>Reconst</a:t>
            </a:r>
            <a:r>
              <a:rPr lang="tr-TR" dirty="0"/>
              <a:t>: 2010;5:17-22</a:t>
            </a:r>
          </a:p>
        </p:txBody>
      </p:sp>
      <p:pic>
        <p:nvPicPr>
          <p:cNvPr id="10" name="Picture 2" descr="C:\Users\Bahtiyar Demiralp\Pictures\L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295400" cy="1295400"/>
          </a:xfrm>
          <a:prstGeom prst="rect">
            <a:avLst/>
          </a:prstGeom>
          <a:noFill/>
        </p:spPr>
      </p:pic>
      <p:pic>
        <p:nvPicPr>
          <p:cNvPr id="11" name="Picture 2" descr="C:\Users\Bahtiyar Demiralp\Pictures\lrs%20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929066"/>
            <a:ext cx="1264566" cy="1897067"/>
          </a:xfrm>
          <a:prstGeom prst="rect">
            <a:avLst/>
          </a:prstGeom>
          <a:noFill/>
        </p:spPr>
      </p:pic>
      <p:pic>
        <p:nvPicPr>
          <p:cNvPr id="12" name="3 Resim" descr="Ön-kapak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3643314"/>
            <a:ext cx="1429194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BİLGİSAYAR DESTEKLİ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avantaj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Tibia</a:t>
            </a:r>
            <a:r>
              <a:rPr lang="tr-TR" dirty="0"/>
              <a:t> için ideal</a:t>
            </a:r>
          </a:p>
          <a:p>
            <a:r>
              <a:rPr lang="tr-TR" dirty="0"/>
              <a:t>Her türlü soruna müdahale etmek mümkün</a:t>
            </a:r>
          </a:p>
          <a:p>
            <a:r>
              <a:rPr lang="tr-TR" dirty="0"/>
              <a:t>Teknik kolaylık</a:t>
            </a:r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dezavantaj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/>
              <a:t>Femurda</a:t>
            </a:r>
            <a:r>
              <a:rPr lang="tr-TR" dirty="0"/>
              <a:t> konfor sorunu </a:t>
            </a:r>
          </a:p>
          <a:p>
            <a:r>
              <a:rPr lang="tr-TR" dirty="0"/>
              <a:t>Hasta uyumu</a:t>
            </a:r>
          </a:p>
          <a:p>
            <a:r>
              <a:rPr lang="tr-TR" dirty="0"/>
              <a:t>Cm. limiti var</a:t>
            </a:r>
          </a:p>
          <a:p>
            <a:r>
              <a:rPr lang="tr-TR" dirty="0"/>
              <a:t>Software in iyi analiz edilmesi gerekir</a:t>
            </a:r>
          </a:p>
          <a:p>
            <a:r>
              <a:rPr lang="tr-TR" dirty="0"/>
              <a:t>Maliyet</a:t>
            </a:r>
          </a:p>
          <a:p>
            <a:endParaRPr lang="tr-TR" dirty="0"/>
          </a:p>
        </p:txBody>
      </p:sp>
      <p:pic>
        <p:nvPicPr>
          <p:cNvPr id="9" name="Picture 21" descr="2- Lateral Deformed Photo cop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4714884"/>
            <a:ext cx="1430334" cy="160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12" y="4500570"/>
            <a:ext cx="1819292" cy="189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Bahtiyar Demiralp\Pictures\untitled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429132"/>
            <a:ext cx="2235402" cy="1788321"/>
          </a:xfrm>
          <a:prstGeom prst="rect">
            <a:avLst/>
          </a:prstGeom>
          <a:noFill/>
        </p:spPr>
      </p:pic>
      <p:pic>
        <p:nvPicPr>
          <p:cNvPr id="12" name="Picture 3" descr="C:\Users\Bahtiyar Demiralp\Pictures\tsf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86644" y="4500570"/>
            <a:ext cx="1401746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İNTERNAL FİKSASYON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avantaj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Tibia</a:t>
            </a:r>
            <a:r>
              <a:rPr lang="tr-TR" dirty="0"/>
              <a:t> ve </a:t>
            </a:r>
            <a:r>
              <a:rPr lang="tr-TR" dirty="0" err="1"/>
              <a:t>femurda</a:t>
            </a:r>
            <a:r>
              <a:rPr lang="tr-TR" dirty="0"/>
              <a:t> kullanımı mümkün</a:t>
            </a:r>
          </a:p>
          <a:p>
            <a:r>
              <a:rPr lang="tr-TR" dirty="0"/>
              <a:t>Hasta uyumu</a:t>
            </a:r>
          </a:p>
          <a:p>
            <a:r>
              <a:rPr lang="tr-TR" dirty="0"/>
              <a:t> Konfor </a:t>
            </a:r>
          </a:p>
          <a:p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dezavantaj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Maliyet</a:t>
            </a:r>
          </a:p>
          <a:p>
            <a:r>
              <a:rPr lang="tr-TR" dirty="0"/>
              <a:t>Cm. limiti var</a:t>
            </a:r>
          </a:p>
          <a:p>
            <a:r>
              <a:rPr lang="tr-TR" dirty="0" err="1"/>
              <a:t>Medüller</a:t>
            </a:r>
            <a:r>
              <a:rPr lang="tr-TR" dirty="0"/>
              <a:t> çap 10 mm üzeri olmalı</a:t>
            </a:r>
          </a:p>
          <a:p>
            <a:r>
              <a:rPr lang="tr-TR" dirty="0"/>
              <a:t>Eklem </a:t>
            </a:r>
            <a:r>
              <a:rPr lang="tr-TR" dirty="0" err="1"/>
              <a:t>kontraktürleri</a:t>
            </a:r>
            <a:endParaRPr lang="tr-TR" dirty="0"/>
          </a:p>
          <a:p>
            <a:r>
              <a:rPr lang="tr-TR" dirty="0"/>
              <a:t>Eklem </a:t>
            </a:r>
            <a:r>
              <a:rPr lang="tr-TR" dirty="0" err="1"/>
              <a:t>instabilite</a:t>
            </a:r>
            <a:r>
              <a:rPr lang="tr-TR" dirty="0"/>
              <a:t> sorunları</a:t>
            </a:r>
          </a:p>
          <a:p>
            <a:r>
              <a:rPr lang="tr-TR" dirty="0"/>
              <a:t> Mekanik sorunlar</a:t>
            </a:r>
          </a:p>
          <a:p>
            <a:pPr lvl="1"/>
            <a:r>
              <a:rPr lang="tr-TR" dirty="0"/>
              <a:t>Cihazın kırılması</a:t>
            </a:r>
          </a:p>
          <a:p>
            <a:pPr lvl="1"/>
            <a:r>
              <a:rPr lang="tr-TR" dirty="0"/>
              <a:t>Hızlı yada yavaş uzama sorunları</a:t>
            </a:r>
          </a:p>
          <a:p>
            <a:r>
              <a:rPr lang="tr-TR" dirty="0"/>
              <a:t>Cerrahi öğrenme eğrisi</a:t>
            </a:r>
          </a:p>
          <a:p>
            <a:r>
              <a:rPr lang="tr-TR" dirty="0"/>
              <a:t>Ulaşılabilirlik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9" name="Picture 2" descr="C:\Users\Bahtiyar Demiralp\Pictures\ISK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4572008"/>
            <a:ext cx="1571636" cy="1593847"/>
          </a:xfrm>
          <a:prstGeom prst="rect">
            <a:avLst/>
          </a:prstGeom>
          <a:noFill/>
        </p:spPr>
      </p:pic>
      <p:pic>
        <p:nvPicPr>
          <p:cNvPr id="2050" name="Picture 2" descr="C:\Users\bdemiralp\Pictures\fitbone_send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4429132"/>
            <a:ext cx="2127250" cy="1584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KOMBİNE TEKNİKLER </a:t>
            </a:r>
            <a:br>
              <a:rPr lang="tr-TR" dirty="0"/>
            </a:br>
            <a:r>
              <a:rPr lang="tr-TR" dirty="0"/>
              <a:t>( FAN; FAP )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avantaj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400420" cy="2468571"/>
          </a:xfrm>
        </p:spPr>
        <p:txBody>
          <a:bodyPr/>
          <a:lstStyle/>
          <a:p>
            <a:r>
              <a:rPr lang="tr-TR" dirty="0" err="1"/>
              <a:t>Tibia</a:t>
            </a:r>
            <a:r>
              <a:rPr lang="tr-TR" dirty="0"/>
              <a:t> ve </a:t>
            </a:r>
            <a:r>
              <a:rPr lang="tr-TR" dirty="0" err="1"/>
              <a:t>femurda</a:t>
            </a:r>
            <a:r>
              <a:rPr lang="tr-TR" dirty="0"/>
              <a:t> kullanımı mümkün</a:t>
            </a:r>
          </a:p>
          <a:p>
            <a:r>
              <a:rPr lang="tr-TR" dirty="0"/>
              <a:t>Hasta uyumu</a:t>
            </a:r>
          </a:p>
          <a:p>
            <a:r>
              <a:rPr lang="tr-TR" dirty="0"/>
              <a:t>Konfor </a:t>
            </a:r>
          </a:p>
          <a:p>
            <a:r>
              <a:rPr lang="tr-TR" dirty="0"/>
              <a:t>Cm. limiti yok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dezavantaj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41"/>
          </a:xfrm>
        </p:spPr>
        <p:txBody>
          <a:bodyPr/>
          <a:lstStyle/>
          <a:p>
            <a:r>
              <a:rPr lang="tr-TR" dirty="0"/>
              <a:t>Maliyet</a:t>
            </a:r>
          </a:p>
          <a:p>
            <a:r>
              <a:rPr lang="tr-TR" dirty="0"/>
              <a:t>Cerrahi öğrenme eğrisi</a:t>
            </a:r>
          </a:p>
          <a:p>
            <a:r>
              <a:rPr lang="tr-TR" dirty="0"/>
              <a:t>Uzun cerrahi süresi</a:t>
            </a:r>
          </a:p>
          <a:p>
            <a:r>
              <a:rPr lang="tr-TR" dirty="0"/>
              <a:t> Enfeksiyon</a:t>
            </a:r>
          </a:p>
          <a:p>
            <a:r>
              <a:rPr lang="tr-TR" dirty="0"/>
              <a:t>Diz ve ayak bileği </a:t>
            </a:r>
            <a:r>
              <a:rPr lang="tr-TR" dirty="0" err="1"/>
              <a:t>kontraktürü</a:t>
            </a:r>
            <a:r>
              <a:rPr lang="tr-TR" dirty="0"/>
              <a:t> *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9" name="Picture 4" descr="C:\Users\Bahtiyar Demiralp\Pictures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256"/>
            <a:ext cx="2214578" cy="1673809"/>
          </a:xfrm>
          <a:prstGeom prst="rect">
            <a:avLst/>
          </a:prstGeom>
          <a:noFill/>
        </p:spPr>
      </p:pic>
      <p:sp>
        <p:nvSpPr>
          <p:cNvPr id="11" name="10 Metin kutusu"/>
          <p:cNvSpPr txBox="1"/>
          <p:nvPr/>
        </p:nvSpPr>
        <p:spPr>
          <a:xfrm>
            <a:off x="0" y="6072206"/>
            <a:ext cx="728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 Sun et al: JBJS </a:t>
            </a:r>
            <a:r>
              <a:rPr lang="tr-TR" dirty="0" err="1"/>
              <a:t>Br</a:t>
            </a:r>
            <a:r>
              <a:rPr lang="tr-TR" dirty="0"/>
              <a:t>: 2011;93,782-7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786322"/>
            <a:ext cx="2214578" cy="154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r>
              <a:rPr lang="tr-TR" dirty="0"/>
              <a:t>Uzatma Stratejisi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3114684"/>
          </a:xfrm>
        </p:spPr>
        <p:txBody>
          <a:bodyPr>
            <a:normAutofit/>
          </a:bodyPr>
          <a:lstStyle/>
          <a:p>
            <a:pPr lvl="1"/>
            <a:r>
              <a:rPr lang="tr-TR" sz="4000" dirty="0"/>
              <a:t>Vaka seçimi</a:t>
            </a:r>
          </a:p>
          <a:p>
            <a:pPr lvl="1"/>
            <a:r>
              <a:rPr lang="tr-TR" sz="4000" dirty="0"/>
              <a:t>Kullanılacak tekniğin seçimi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Uzatma sonrası sorunlar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/>
          </a:bodyPr>
          <a:lstStyle/>
          <a:p>
            <a:r>
              <a:rPr lang="tr-TR" sz="2800" dirty="0"/>
              <a:t>Tel dibi </a:t>
            </a:r>
            <a:r>
              <a:rPr lang="tr-TR" sz="2800" dirty="0" err="1"/>
              <a:t>enf</a:t>
            </a:r>
            <a:r>
              <a:rPr lang="tr-TR" sz="2800" dirty="0"/>
              <a:t> ( </a:t>
            </a:r>
            <a:r>
              <a:rPr lang="tr-TR" sz="2800" dirty="0" err="1"/>
              <a:t>hidroksiapatit</a:t>
            </a:r>
            <a:r>
              <a:rPr lang="tr-TR" sz="2800" dirty="0"/>
              <a:t> kaplı </a:t>
            </a:r>
            <a:r>
              <a:rPr lang="tr-TR" sz="2800" dirty="0" err="1"/>
              <a:t>pinler</a:t>
            </a:r>
            <a:r>
              <a:rPr lang="tr-TR" sz="2800" dirty="0"/>
              <a:t>)</a:t>
            </a:r>
          </a:p>
          <a:p>
            <a:r>
              <a:rPr lang="tr-TR" sz="2800" dirty="0"/>
              <a:t>Kas </a:t>
            </a:r>
            <a:r>
              <a:rPr lang="tr-TR" sz="2800" dirty="0" err="1"/>
              <a:t>kontraktürleri</a:t>
            </a:r>
            <a:r>
              <a:rPr lang="tr-TR" sz="2800" dirty="0"/>
              <a:t> ( </a:t>
            </a:r>
            <a:r>
              <a:rPr lang="tr-TR" sz="2800" dirty="0" err="1"/>
              <a:t>Botilinum</a:t>
            </a:r>
            <a:r>
              <a:rPr lang="tr-TR" sz="2800" dirty="0"/>
              <a:t> Toksin A)</a:t>
            </a:r>
          </a:p>
          <a:p>
            <a:r>
              <a:rPr lang="tr-TR" sz="2800" dirty="0"/>
              <a:t>Eklem hareket </a:t>
            </a:r>
            <a:r>
              <a:rPr lang="tr-TR" sz="2800" dirty="0" err="1"/>
              <a:t>kısıtlılıgı</a:t>
            </a:r>
            <a:r>
              <a:rPr lang="tr-TR" sz="2800" dirty="0"/>
              <a:t> ( </a:t>
            </a:r>
            <a:r>
              <a:rPr lang="tr-TR" sz="2800" dirty="0" err="1"/>
              <a:t>quadricepsplasti</a:t>
            </a:r>
            <a:r>
              <a:rPr lang="tr-TR" sz="2800" dirty="0"/>
              <a:t>, </a:t>
            </a:r>
            <a:r>
              <a:rPr lang="tr-TR" sz="2800" dirty="0" err="1"/>
              <a:t>aşiloplasti</a:t>
            </a:r>
            <a:r>
              <a:rPr lang="tr-TR" sz="2800" dirty="0"/>
              <a:t> )</a:t>
            </a:r>
          </a:p>
          <a:p>
            <a:r>
              <a:rPr lang="tr-TR" sz="2800" dirty="0" err="1"/>
              <a:t>Lenfödem</a:t>
            </a:r>
            <a:r>
              <a:rPr lang="tr-TR" sz="2800" dirty="0"/>
              <a:t> ( </a:t>
            </a:r>
            <a:r>
              <a:rPr lang="tr-TR" sz="2800" dirty="0" err="1"/>
              <a:t>Kinesiology</a:t>
            </a:r>
            <a:r>
              <a:rPr lang="tr-TR" sz="2800" dirty="0"/>
              <a:t> bantları*)</a:t>
            </a:r>
          </a:p>
          <a:p>
            <a:r>
              <a:rPr lang="tr-TR" sz="2800" dirty="0"/>
              <a:t>Konsolidasyon süresinin kısaltılması ( </a:t>
            </a:r>
            <a:r>
              <a:rPr lang="tr-TR" sz="2800" dirty="0" err="1"/>
              <a:t>Low</a:t>
            </a:r>
            <a:r>
              <a:rPr lang="tr-TR" sz="2800" dirty="0"/>
              <a:t> </a:t>
            </a:r>
            <a:r>
              <a:rPr lang="tr-TR" sz="2800" dirty="0" err="1"/>
              <a:t>intensity</a:t>
            </a:r>
            <a:r>
              <a:rPr lang="tr-TR" sz="2800" dirty="0"/>
              <a:t> </a:t>
            </a:r>
            <a:r>
              <a:rPr lang="tr-TR" sz="2800" dirty="0" err="1"/>
              <a:t>pulsed</a:t>
            </a:r>
            <a:r>
              <a:rPr lang="tr-TR" sz="2800" dirty="0"/>
              <a:t> US, </a:t>
            </a:r>
            <a:r>
              <a:rPr lang="tr-TR" sz="2800" dirty="0" err="1"/>
              <a:t>Zoledronic</a:t>
            </a:r>
            <a:r>
              <a:rPr lang="tr-TR" sz="2800" dirty="0"/>
              <a:t> asit, PRP)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00034" y="571501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 </a:t>
            </a:r>
            <a:r>
              <a:rPr lang="tr-TR" dirty="0" err="1"/>
              <a:t>Bialoszewzski</a:t>
            </a:r>
            <a:r>
              <a:rPr lang="tr-TR" dirty="0"/>
              <a:t> et al: </a:t>
            </a:r>
            <a:r>
              <a:rPr lang="tr-TR" dirty="0" err="1"/>
              <a:t>Orthop</a:t>
            </a:r>
            <a:r>
              <a:rPr lang="tr-TR" dirty="0"/>
              <a:t> </a:t>
            </a:r>
            <a:r>
              <a:rPr lang="tr-TR" dirty="0" err="1"/>
              <a:t>Traumatology</a:t>
            </a:r>
            <a:r>
              <a:rPr lang="tr-TR" dirty="0"/>
              <a:t> </a:t>
            </a:r>
            <a:r>
              <a:rPr lang="tr-TR" dirty="0" err="1"/>
              <a:t>Rehabil</a:t>
            </a:r>
            <a:r>
              <a:rPr lang="tr-TR" dirty="0"/>
              <a:t> 2009,11;46-54</a:t>
            </a:r>
          </a:p>
        </p:txBody>
      </p:sp>
      <p:pic>
        <p:nvPicPr>
          <p:cNvPr id="6" name="Picture 1" descr="C:\Users\bdemiralp\Pictures\imagesCA4URK0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8325" y="1000108"/>
            <a:ext cx="2325675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KISALTMA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/>
          <a:lstStyle/>
          <a:p>
            <a:r>
              <a:rPr lang="tr-TR" dirty="0"/>
              <a:t>2-6 cm arası LLD </a:t>
            </a:r>
          </a:p>
          <a:p>
            <a:pPr lvl="1"/>
            <a:r>
              <a:rPr lang="tr-TR" dirty="0"/>
              <a:t>Sirküler </a:t>
            </a:r>
            <a:r>
              <a:rPr lang="tr-TR" dirty="0" err="1"/>
              <a:t>eksternal</a:t>
            </a:r>
            <a:r>
              <a:rPr lang="tr-TR" dirty="0"/>
              <a:t> </a:t>
            </a:r>
            <a:r>
              <a:rPr lang="tr-TR" dirty="0" err="1"/>
              <a:t>fiksatör</a:t>
            </a:r>
            <a:r>
              <a:rPr lang="tr-TR" dirty="0"/>
              <a:t> *</a:t>
            </a:r>
          </a:p>
          <a:p>
            <a:pPr lvl="1"/>
            <a:r>
              <a:rPr lang="tr-TR" dirty="0" err="1"/>
              <a:t>Unilateral</a:t>
            </a:r>
            <a:r>
              <a:rPr lang="tr-TR" dirty="0"/>
              <a:t> </a:t>
            </a:r>
            <a:r>
              <a:rPr lang="tr-TR" dirty="0" err="1"/>
              <a:t>eksternal</a:t>
            </a:r>
            <a:r>
              <a:rPr lang="tr-TR" dirty="0"/>
              <a:t> </a:t>
            </a:r>
            <a:r>
              <a:rPr lang="tr-TR" dirty="0" err="1"/>
              <a:t>fiksatör</a:t>
            </a:r>
            <a:endParaRPr lang="tr-TR" dirty="0"/>
          </a:p>
          <a:p>
            <a:pPr lvl="1"/>
            <a:r>
              <a:rPr lang="tr-TR" dirty="0"/>
              <a:t>Kapalı </a:t>
            </a:r>
            <a:r>
              <a:rPr lang="tr-TR" dirty="0" err="1"/>
              <a:t>femoral</a:t>
            </a:r>
            <a:r>
              <a:rPr lang="tr-TR" dirty="0"/>
              <a:t> </a:t>
            </a:r>
            <a:r>
              <a:rPr lang="tr-TR" dirty="0" err="1"/>
              <a:t>osteotomi</a:t>
            </a:r>
            <a:r>
              <a:rPr lang="tr-TR" dirty="0"/>
              <a:t> **</a:t>
            </a:r>
          </a:p>
          <a:p>
            <a:pPr lvl="2"/>
            <a:r>
              <a:rPr lang="tr-TR" dirty="0" err="1"/>
              <a:t>Rotasyonel</a:t>
            </a:r>
            <a:r>
              <a:rPr lang="tr-TR" dirty="0"/>
              <a:t> asimetri ve kaynama gecikmesi bildirilmiş</a:t>
            </a:r>
          </a:p>
          <a:p>
            <a:pPr lvl="2"/>
            <a:r>
              <a:rPr lang="tr-TR" dirty="0"/>
              <a:t>6 cm üzerinde </a:t>
            </a:r>
            <a:r>
              <a:rPr lang="tr-TR" dirty="0" err="1"/>
              <a:t>quadriceps</a:t>
            </a:r>
            <a:r>
              <a:rPr lang="tr-TR" dirty="0"/>
              <a:t> zayıflığı  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28596" y="585789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*</a:t>
            </a:r>
            <a:r>
              <a:rPr lang="tr-TR" sz="1200" dirty="0" err="1"/>
              <a:t>Atbası</a:t>
            </a:r>
            <a:r>
              <a:rPr lang="tr-TR" sz="1200" dirty="0"/>
              <a:t> et al: </a:t>
            </a:r>
            <a:r>
              <a:rPr lang="tr-TR" sz="1200" dirty="0" err="1"/>
              <a:t>Eur</a:t>
            </a:r>
            <a:r>
              <a:rPr lang="tr-TR" sz="1200" dirty="0"/>
              <a:t> J </a:t>
            </a:r>
            <a:r>
              <a:rPr lang="tr-TR" sz="1200" dirty="0" err="1"/>
              <a:t>Orthop</a:t>
            </a:r>
            <a:r>
              <a:rPr lang="tr-TR" sz="1200" dirty="0"/>
              <a:t> </a:t>
            </a:r>
            <a:r>
              <a:rPr lang="tr-TR" sz="1200" dirty="0" err="1"/>
              <a:t>Surg</a:t>
            </a:r>
            <a:r>
              <a:rPr lang="tr-TR" sz="1200" dirty="0"/>
              <a:t> </a:t>
            </a:r>
            <a:r>
              <a:rPr lang="tr-TR" sz="1200" dirty="0" err="1"/>
              <a:t>Traumatol</a:t>
            </a:r>
            <a:r>
              <a:rPr lang="tr-TR" sz="1200" dirty="0"/>
              <a:t>,2013, DOI 10.1007/s00590-013-1327-6 </a:t>
            </a:r>
          </a:p>
          <a:p>
            <a:r>
              <a:rPr lang="tr-TR" sz="1200" dirty="0"/>
              <a:t>** </a:t>
            </a:r>
            <a:r>
              <a:rPr lang="tr-TR" sz="1200" dirty="0" err="1"/>
              <a:t>Blair</a:t>
            </a:r>
            <a:r>
              <a:rPr lang="tr-TR" sz="1200" dirty="0"/>
              <a:t> et al: JBJS </a:t>
            </a:r>
            <a:r>
              <a:rPr lang="tr-TR" sz="1200" dirty="0" err="1"/>
              <a:t>Am</a:t>
            </a:r>
            <a:r>
              <a:rPr lang="tr-TR" sz="1200" dirty="0"/>
              <a:t> 1989 ;71(10): 1440-47</a:t>
            </a:r>
          </a:p>
        </p:txBody>
      </p:sp>
      <p:pic>
        <p:nvPicPr>
          <p:cNvPr id="7" name="Picture 2" descr="C:\Users\Bahtiyar Demiralp\Desktop\IMG_0319.JPG"/>
          <p:cNvPicPr>
            <a:picLocks noChangeAspect="1" noChangeArrowheads="1"/>
          </p:cNvPicPr>
          <p:nvPr/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5500694" y="4714884"/>
            <a:ext cx="2701249" cy="1571636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11841" t="13574" r="19828" b="40652"/>
          <a:stretch>
            <a:fillRect/>
          </a:stretch>
        </p:blipFill>
        <p:spPr bwMode="auto">
          <a:xfrm>
            <a:off x="5311014" y="1571612"/>
            <a:ext cx="3618704" cy="136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Yenilikler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Kemik kalitesinin değerlendirilmesi için </a:t>
            </a:r>
          </a:p>
          <a:p>
            <a:pPr lvl="1"/>
            <a:r>
              <a:rPr lang="tr-TR" dirty="0"/>
              <a:t>DEXA (</a:t>
            </a:r>
            <a:r>
              <a:rPr lang="tr-TR" b="1" i="1" dirty="0" err="1"/>
              <a:t>dual</a:t>
            </a:r>
            <a:r>
              <a:rPr lang="tr-TR" dirty="0"/>
              <a:t>-</a:t>
            </a:r>
            <a:r>
              <a:rPr lang="tr-TR" dirty="0" err="1"/>
              <a:t>energy</a:t>
            </a:r>
            <a:r>
              <a:rPr lang="tr-TR" dirty="0"/>
              <a:t> x-ray </a:t>
            </a:r>
            <a:r>
              <a:rPr lang="tr-TR" dirty="0" err="1"/>
              <a:t>absorptiometry</a:t>
            </a:r>
            <a:r>
              <a:rPr lang="tr-TR" dirty="0"/>
              <a:t> )</a:t>
            </a:r>
          </a:p>
          <a:p>
            <a:pPr lvl="1"/>
            <a:r>
              <a:rPr lang="tr-TR" dirty="0"/>
              <a:t>Kalitatif BT</a:t>
            </a:r>
          </a:p>
          <a:p>
            <a:pPr lvl="1"/>
            <a:r>
              <a:rPr lang="tr-TR" dirty="0"/>
              <a:t>Piksel değeri oranı ölçümleri (PVR)</a:t>
            </a:r>
          </a:p>
          <a:p>
            <a:r>
              <a:rPr lang="tr-TR" dirty="0"/>
              <a:t>2013: </a:t>
            </a:r>
            <a:r>
              <a:rPr lang="tr-TR" dirty="0" err="1"/>
              <a:t>deformite</a:t>
            </a:r>
            <a:r>
              <a:rPr lang="tr-TR" dirty="0"/>
              <a:t> planlamada kullanılan software sistemleri</a:t>
            </a:r>
          </a:p>
          <a:p>
            <a:pPr lvl="1"/>
            <a:r>
              <a:rPr lang="tr-TR" dirty="0"/>
              <a:t>Bone </a:t>
            </a:r>
            <a:r>
              <a:rPr lang="tr-TR" dirty="0" err="1"/>
              <a:t>ninja</a:t>
            </a:r>
            <a:r>
              <a:rPr lang="tr-TR" dirty="0"/>
              <a:t> </a:t>
            </a:r>
          </a:p>
        </p:txBody>
      </p:sp>
      <p:pic>
        <p:nvPicPr>
          <p:cNvPr id="7170" name="Picture 2" descr="C:\Users\Bahtiyar Demiralp\Pictures\bone-ninja-pi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4572008"/>
            <a:ext cx="3143272" cy="1642360"/>
          </a:xfrm>
          <a:prstGeom prst="rect">
            <a:avLst/>
          </a:prstGeom>
          <a:noFill/>
        </p:spPr>
      </p:pic>
      <p:pic>
        <p:nvPicPr>
          <p:cNvPr id="6" name="Picture 5" descr="C:\Users\Bahtiyar Demiralp\Desktop\IMG_03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7335261" y="2308813"/>
            <a:ext cx="1643074" cy="1597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4286256"/>
            <a:ext cx="7772400" cy="1223962"/>
          </a:xfrm>
        </p:spPr>
        <p:txBody>
          <a:bodyPr/>
          <a:lstStyle/>
          <a:p>
            <a:pPr eaLnBrk="1" hangingPunct="1">
              <a:defRPr/>
            </a:pPr>
            <a:r>
              <a:rPr lang="tr-TR" i="1" dirty="0"/>
              <a:t>Teşekkür Ederim</a:t>
            </a:r>
          </a:p>
        </p:txBody>
      </p:sp>
      <p:pic>
        <p:nvPicPr>
          <p:cNvPr id="3074" name="Picture 2" descr="C:\Users\bdemiralp\Pictures\MustafaKemalAtatu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232158" cy="404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000" dirty="0"/>
              <a:t>Vaka seçimi: </a:t>
            </a:r>
            <a:br>
              <a:rPr lang="tr-TR" sz="4000" dirty="0"/>
            </a:br>
            <a:r>
              <a:rPr lang="tr-TR" sz="2800" dirty="0"/>
              <a:t>Kimleri uzatıyoruz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Bileteral</a:t>
            </a:r>
            <a:r>
              <a:rPr lang="tr-TR" dirty="0"/>
              <a:t> Uzatma </a:t>
            </a:r>
          </a:p>
          <a:p>
            <a:pPr lvl="1"/>
            <a:r>
              <a:rPr lang="tr-TR" dirty="0"/>
              <a:t>Doğumsal kısalıkları</a:t>
            </a:r>
          </a:p>
          <a:p>
            <a:pPr lvl="2"/>
            <a:r>
              <a:rPr lang="tr-TR" dirty="0" err="1"/>
              <a:t>Akondroplazi</a:t>
            </a:r>
            <a:endParaRPr lang="tr-TR" dirty="0"/>
          </a:p>
          <a:p>
            <a:pPr lvl="2"/>
            <a:r>
              <a:rPr lang="tr-TR" dirty="0"/>
              <a:t>‹ 147 cm</a:t>
            </a:r>
          </a:p>
          <a:p>
            <a:pPr lvl="1"/>
            <a:r>
              <a:rPr lang="tr-TR" dirty="0"/>
              <a:t>Kozmetik</a:t>
            </a:r>
          </a:p>
          <a:p>
            <a:r>
              <a:rPr lang="tr-TR" dirty="0"/>
              <a:t>Tek taraflı Uzatma ( › 2 cm )*</a:t>
            </a:r>
          </a:p>
          <a:p>
            <a:pPr lvl="1"/>
            <a:r>
              <a:rPr lang="tr-TR" dirty="0"/>
              <a:t>Doğumsal kısalıklar</a:t>
            </a:r>
          </a:p>
          <a:p>
            <a:pPr lvl="2"/>
            <a:r>
              <a:rPr lang="tr-TR" dirty="0" err="1"/>
              <a:t>Hemimelia</a:t>
            </a:r>
            <a:endParaRPr lang="tr-TR" dirty="0"/>
          </a:p>
          <a:p>
            <a:pPr lvl="1"/>
            <a:r>
              <a:rPr lang="tr-TR" dirty="0"/>
              <a:t>Edinilmiş kısalıklar</a:t>
            </a:r>
          </a:p>
          <a:p>
            <a:pPr lvl="2"/>
            <a:r>
              <a:rPr lang="tr-TR" dirty="0" err="1"/>
              <a:t>Poliomyelit</a:t>
            </a:r>
            <a:r>
              <a:rPr lang="tr-TR" dirty="0"/>
              <a:t> sekelleri </a:t>
            </a:r>
          </a:p>
          <a:p>
            <a:pPr lvl="2"/>
            <a:r>
              <a:rPr lang="tr-TR" dirty="0" err="1"/>
              <a:t>Posttravmatik</a:t>
            </a:r>
            <a:r>
              <a:rPr lang="tr-TR" dirty="0"/>
              <a:t> eklem hasarı sonucu oluşan kısalıklar ( GKD,LCP)</a:t>
            </a:r>
          </a:p>
          <a:p>
            <a:pPr lvl="2"/>
            <a:r>
              <a:rPr lang="tr-TR" dirty="0" err="1"/>
              <a:t>Posttravmatik</a:t>
            </a:r>
            <a:r>
              <a:rPr lang="tr-TR" dirty="0"/>
              <a:t> uzun kemik noksanlıkları</a:t>
            </a:r>
          </a:p>
          <a:p>
            <a:pPr lvl="2"/>
            <a:r>
              <a:rPr lang="tr-TR" dirty="0"/>
              <a:t>FD, </a:t>
            </a:r>
            <a:r>
              <a:rPr lang="tr-TR" dirty="0" err="1"/>
              <a:t>Olier</a:t>
            </a:r>
            <a:r>
              <a:rPr lang="tr-TR" dirty="0"/>
              <a:t> gibi </a:t>
            </a:r>
            <a:r>
              <a:rPr lang="tr-TR" dirty="0" err="1"/>
              <a:t>benign</a:t>
            </a:r>
            <a:r>
              <a:rPr lang="tr-TR" dirty="0"/>
              <a:t> tümörlere bağlı </a:t>
            </a:r>
            <a:r>
              <a:rPr lang="tr-TR" dirty="0" err="1"/>
              <a:t>deformite</a:t>
            </a:r>
            <a:r>
              <a:rPr lang="tr-TR" dirty="0"/>
              <a:t> ve kısalıklar</a:t>
            </a:r>
          </a:p>
          <a:p>
            <a:pPr lvl="2"/>
            <a:r>
              <a:rPr lang="tr-TR" dirty="0"/>
              <a:t>Tümör rezeksiyonu sonrası  ( </a:t>
            </a:r>
            <a:r>
              <a:rPr lang="tr-TR" dirty="0" err="1"/>
              <a:t>Primer</a:t>
            </a:r>
            <a:r>
              <a:rPr lang="tr-TR" dirty="0"/>
              <a:t>  yada protez revizyon sonrası)</a:t>
            </a:r>
          </a:p>
          <a:p>
            <a:pPr lvl="2"/>
            <a:r>
              <a:rPr lang="tr-TR" dirty="0"/>
              <a:t>Enfeksiyon sonrası 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785786" y="607220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</a:t>
            </a:r>
            <a:r>
              <a:rPr lang="tr-TR" dirty="0" err="1"/>
              <a:t>Moraal</a:t>
            </a:r>
            <a:r>
              <a:rPr lang="tr-TR" dirty="0"/>
              <a:t> et al: </a:t>
            </a:r>
            <a:r>
              <a:rPr lang="tr-TR" dirty="0" err="1"/>
              <a:t>Acta</a:t>
            </a:r>
            <a:r>
              <a:rPr lang="tr-TR" dirty="0"/>
              <a:t> </a:t>
            </a:r>
            <a:r>
              <a:rPr lang="tr-TR" dirty="0" err="1"/>
              <a:t>Orthop</a:t>
            </a:r>
            <a:r>
              <a:rPr lang="tr-TR" dirty="0"/>
              <a:t> 2009; 80: 704-10</a:t>
            </a:r>
          </a:p>
          <a:p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BİLETERAL UZATMA 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Vaka seçimi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Doğumsal boy kısalıkları</a:t>
            </a:r>
          </a:p>
          <a:p>
            <a:pPr lvl="1"/>
            <a:r>
              <a:rPr lang="tr-TR" dirty="0"/>
              <a:t>Mevcut hastalığın temeli ( benzer aile hikayesi, doğum hikayesi, cücelik ) </a:t>
            </a:r>
          </a:p>
          <a:p>
            <a:pPr lvl="1"/>
            <a:r>
              <a:rPr lang="tr-TR" dirty="0"/>
              <a:t>Hasta beklentileri</a:t>
            </a:r>
          </a:p>
          <a:p>
            <a:pPr lvl="1"/>
            <a:r>
              <a:rPr lang="tr-TR" dirty="0"/>
              <a:t>Psikiyatri konsültasyonu</a:t>
            </a:r>
          </a:p>
          <a:p>
            <a:r>
              <a:rPr lang="tr-TR" dirty="0"/>
              <a:t>Kozmetik*</a:t>
            </a:r>
          </a:p>
          <a:p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teknik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Her iki </a:t>
            </a:r>
            <a:r>
              <a:rPr lang="tr-TR" dirty="0" err="1"/>
              <a:t>femur</a:t>
            </a:r>
            <a:r>
              <a:rPr lang="tr-TR" dirty="0"/>
              <a:t> + her iki </a:t>
            </a:r>
            <a:r>
              <a:rPr lang="tr-TR" dirty="0" err="1"/>
              <a:t>tibia</a:t>
            </a:r>
            <a:endParaRPr lang="tr-TR" dirty="0"/>
          </a:p>
          <a:p>
            <a:r>
              <a:rPr lang="tr-TR" dirty="0"/>
              <a:t>Sağ </a:t>
            </a:r>
            <a:r>
              <a:rPr lang="tr-TR" dirty="0" err="1"/>
              <a:t>femur</a:t>
            </a:r>
            <a:r>
              <a:rPr lang="tr-TR" dirty="0"/>
              <a:t>- sol </a:t>
            </a:r>
            <a:r>
              <a:rPr lang="tr-TR" dirty="0" err="1"/>
              <a:t>tibia</a:t>
            </a:r>
            <a:r>
              <a:rPr lang="tr-TR" dirty="0"/>
              <a:t> +Sol </a:t>
            </a:r>
            <a:r>
              <a:rPr lang="tr-TR" dirty="0" err="1"/>
              <a:t>femur</a:t>
            </a:r>
            <a:r>
              <a:rPr lang="tr-TR" dirty="0"/>
              <a:t> -sağ </a:t>
            </a:r>
            <a:r>
              <a:rPr lang="tr-TR" dirty="0" err="1"/>
              <a:t>tibia</a:t>
            </a:r>
            <a:endParaRPr lang="tr-TR" dirty="0"/>
          </a:p>
          <a:p>
            <a:r>
              <a:rPr lang="tr-TR" dirty="0"/>
              <a:t>4 kemik aynı anda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BİLETERAL UZATMA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Her iki </a:t>
            </a:r>
            <a:r>
              <a:rPr lang="tr-TR" dirty="0" err="1"/>
              <a:t>femur</a:t>
            </a:r>
            <a:r>
              <a:rPr lang="tr-TR" dirty="0"/>
              <a:t> + her iki </a:t>
            </a:r>
            <a:r>
              <a:rPr lang="tr-TR" dirty="0" err="1"/>
              <a:t>tibia</a:t>
            </a:r>
            <a:r>
              <a:rPr lang="tr-TR" dirty="0"/>
              <a:t>: </a:t>
            </a:r>
          </a:p>
          <a:p>
            <a:pPr lvl="1"/>
            <a:r>
              <a:rPr lang="tr-TR" dirty="0" err="1"/>
              <a:t>femurlar</a:t>
            </a:r>
            <a:r>
              <a:rPr lang="tr-TR" dirty="0"/>
              <a:t> IM sistem veya IM+</a:t>
            </a:r>
            <a:r>
              <a:rPr lang="tr-TR" dirty="0" err="1"/>
              <a:t>Unilat</a:t>
            </a:r>
            <a:r>
              <a:rPr lang="tr-TR" dirty="0"/>
              <a:t> sistem ile</a:t>
            </a:r>
          </a:p>
          <a:p>
            <a:pPr lvl="1"/>
            <a:r>
              <a:rPr lang="tr-TR" dirty="0" err="1"/>
              <a:t>Tibialar</a:t>
            </a:r>
            <a:r>
              <a:rPr lang="tr-TR" dirty="0"/>
              <a:t> </a:t>
            </a:r>
            <a:r>
              <a:rPr lang="tr-TR" dirty="0" err="1"/>
              <a:t>ilizarov</a:t>
            </a:r>
            <a:r>
              <a:rPr lang="tr-TR" dirty="0"/>
              <a:t>, bilgisayar destekli, IM yada kombine sistemler ile ( FAN; FAP)  </a:t>
            </a:r>
          </a:p>
          <a:p>
            <a:r>
              <a:rPr lang="tr-TR" dirty="0"/>
              <a:t>Sağ </a:t>
            </a:r>
            <a:r>
              <a:rPr lang="tr-TR" dirty="0" err="1"/>
              <a:t>femur</a:t>
            </a:r>
            <a:r>
              <a:rPr lang="tr-TR" dirty="0"/>
              <a:t>- sol </a:t>
            </a:r>
            <a:r>
              <a:rPr lang="tr-TR" dirty="0" err="1"/>
              <a:t>tibia</a:t>
            </a:r>
            <a:r>
              <a:rPr lang="tr-TR" dirty="0"/>
              <a:t> +Sol </a:t>
            </a:r>
            <a:r>
              <a:rPr lang="tr-TR" dirty="0" err="1"/>
              <a:t>femur</a:t>
            </a:r>
            <a:r>
              <a:rPr lang="tr-TR" dirty="0"/>
              <a:t> -sağ </a:t>
            </a:r>
            <a:r>
              <a:rPr lang="tr-TR" dirty="0" err="1"/>
              <a:t>tibia</a:t>
            </a:r>
            <a:endParaRPr lang="tr-TR" dirty="0"/>
          </a:p>
          <a:p>
            <a:pPr lvl="1"/>
            <a:r>
              <a:rPr lang="tr-TR" dirty="0" err="1"/>
              <a:t>Femur</a:t>
            </a:r>
            <a:r>
              <a:rPr lang="tr-TR" dirty="0"/>
              <a:t> ve </a:t>
            </a:r>
            <a:r>
              <a:rPr lang="tr-TR" dirty="0" err="1"/>
              <a:t>tibialar</a:t>
            </a:r>
            <a:r>
              <a:rPr lang="tr-TR" dirty="0"/>
              <a:t> </a:t>
            </a:r>
            <a:r>
              <a:rPr lang="tr-TR" dirty="0" err="1"/>
              <a:t>ilizarov</a:t>
            </a:r>
            <a:r>
              <a:rPr lang="tr-TR" dirty="0"/>
              <a:t>, bilgisayar destekli, IM yada kombine sistemler ile </a:t>
            </a:r>
          </a:p>
          <a:p>
            <a:r>
              <a:rPr lang="tr-TR" dirty="0"/>
              <a:t>4 kemik aynı anda </a:t>
            </a:r>
          </a:p>
          <a:p>
            <a:pPr lvl="1"/>
            <a:r>
              <a:rPr lang="tr-TR" dirty="0"/>
              <a:t>Cerrahi süre uzunluğu, 4 </a:t>
            </a:r>
            <a:r>
              <a:rPr lang="tr-TR" dirty="0" err="1"/>
              <a:t>osteotomi</a:t>
            </a:r>
            <a:r>
              <a:rPr lang="tr-TR" dirty="0"/>
              <a:t>, aynı anda uzatma gibi sorunlar </a:t>
            </a:r>
          </a:p>
        </p:txBody>
      </p:sp>
      <p:pic>
        <p:nvPicPr>
          <p:cNvPr id="5" name="Picture 3" descr="C:\Users\Bahtiyar Demiralp\Desktop\IMG_0318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l="3832" t="27780" r="35794" b="16976"/>
          <a:stretch>
            <a:fillRect/>
          </a:stretch>
        </p:blipFill>
        <p:spPr bwMode="auto">
          <a:xfrm rot="16200000">
            <a:off x="7138165" y="648521"/>
            <a:ext cx="1857388" cy="1274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TEK TARAFLI KISALIKTA UZATMA: </a:t>
            </a:r>
            <a:br>
              <a:rPr lang="tr-TR" dirty="0"/>
            </a:br>
            <a:r>
              <a:rPr lang="tr-TR" dirty="0"/>
              <a:t>Neden yapıyoruz?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Bacak eşitsizliği olan hastada 3 </a:t>
            </a:r>
            <a:r>
              <a:rPr lang="tr-TR" dirty="0" err="1"/>
              <a:t>kompansatuar</a:t>
            </a:r>
            <a:r>
              <a:rPr lang="tr-TR" dirty="0"/>
              <a:t> mekanizma devreye girer:</a:t>
            </a:r>
          </a:p>
          <a:p>
            <a:pPr lvl="1"/>
            <a:r>
              <a:rPr lang="tr-TR" dirty="0"/>
              <a:t>Kısa taraf ayak bileğinde ekin </a:t>
            </a:r>
            <a:r>
              <a:rPr lang="tr-TR" dirty="0" err="1"/>
              <a:t>deformitesi</a:t>
            </a:r>
            <a:endParaRPr lang="tr-TR" dirty="0"/>
          </a:p>
          <a:p>
            <a:pPr lvl="1"/>
            <a:r>
              <a:rPr lang="tr-TR" dirty="0"/>
              <a:t> kısa tarafta </a:t>
            </a:r>
            <a:r>
              <a:rPr lang="tr-TR" dirty="0" err="1"/>
              <a:t>pelvik</a:t>
            </a:r>
            <a:r>
              <a:rPr lang="tr-TR" dirty="0"/>
              <a:t> </a:t>
            </a:r>
            <a:r>
              <a:rPr lang="tr-TR" dirty="0" err="1"/>
              <a:t>tilt</a:t>
            </a:r>
            <a:endParaRPr lang="tr-TR" dirty="0"/>
          </a:p>
          <a:p>
            <a:pPr lvl="1"/>
            <a:r>
              <a:rPr lang="tr-TR" dirty="0"/>
              <a:t>Uzun tarafta dizde </a:t>
            </a:r>
            <a:r>
              <a:rPr lang="tr-TR" dirty="0" err="1"/>
              <a:t>fleksiyon</a:t>
            </a:r>
            <a:r>
              <a:rPr lang="tr-TR" dirty="0"/>
              <a:t> </a:t>
            </a:r>
            <a:r>
              <a:rPr lang="tr-TR" dirty="0" err="1"/>
              <a:t>deformitesi</a:t>
            </a:r>
            <a:r>
              <a:rPr lang="tr-TR" dirty="0"/>
              <a:t> izlenir.</a:t>
            </a:r>
          </a:p>
          <a:p>
            <a:r>
              <a:rPr lang="tr-TR" dirty="0"/>
              <a:t>“Kısa bacak yürüyüşü” izlenir</a:t>
            </a:r>
          </a:p>
          <a:p>
            <a:pPr lvl="1"/>
            <a:r>
              <a:rPr lang="tr-TR" dirty="0"/>
              <a:t>Kısa tarafta </a:t>
            </a:r>
            <a:r>
              <a:rPr lang="tr-TR" dirty="0" err="1"/>
              <a:t>stance</a:t>
            </a:r>
            <a:r>
              <a:rPr lang="tr-TR" dirty="0"/>
              <a:t> fazı kısalır</a:t>
            </a:r>
          </a:p>
          <a:p>
            <a:pPr lvl="1"/>
            <a:r>
              <a:rPr lang="tr-TR" dirty="0"/>
              <a:t>Kısa tarafta adım mesafesi kısalır</a:t>
            </a:r>
          </a:p>
          <a:p>
            <a:pPr lvl="1"/>
            <a:r>
              <a:rPr lang="tr-TR" dirty="0" err="1"/>
              <a:t>Cadence</a:t>
            </a:r>
            <a:r>
              <a:rPr lang="tr-TR" dirty="0"/>
              <a:t> (adım/</a:t>
            </a:r>
            <a:r>
              <a:rPr lang="tr-TR" dirty="0" err="1"/>
              <a:t>dk</a:t>
            </a:r>
            <a:r>
              <a:rPr lang="tr-TR" dirty="0"/>
              <a:t>) uzar</a:t>
            </a:r>
          </a:p>
          <a:p>
            <a:pPr lvl="1"/>
            <a:r>
              <a:rPr lang="tr-TR" dirty="0"/>
              <a:t>Yürüme hızı sınırda kısalır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/>
              <a:t>Tüm bunların sonucunda </a:t>
            </a:r>
          </a:p>
          <a:p>
            <a:r>
              <a:rPr lang="tr-TR" dirty="0"/>
              <a:t>Enerji kullanımı artar,</a:t>
            </a:r>
          </a:p>
          <a:p>
            <a:r>
              <a:rPr lang="tr-TR" dirty="0"/>
              <a:t>Harcanan kuvvet artar, </a:t>
            </a:r>
          </a:p>
          <a:p>
            <a:r>
              <a:rPr lang="tr-TR" dirty="0"/>
              <a:t>Kalbe binen yük artar </a:t>
            </a:r>
          </a:p>
          <a:p>
            <a:r>
              <a:rPr lang="tr-TR" dirty="0"/>
              <a:t>Diğer </a:t>
            </a:r>
            <a:r>
              <a:rPr lang="tr-TR" dirty="0" err="1"/>
              <a:t>deformitelerin</a:t>
            </a:r>
            <a:r>
              <a:rPr lang="tr-TR" dirty="0"/>
              <a:t> gelişmesine zemin hazırlanır </a:t>
            </a:r>
          </a:p>
          <a:p>
            <a:pPr lvl="1"/>
            <a:r>
              <a:rPr lang="tr-TR" dirty="0"/>
              <a:t>Kalça diz artrozu, ( ≥ 2 cm*) </a:t>
            </a:r>
          </a:p>
          <a:p>
            <a:pPr lvl="1"/>
            <a:r>
              <a:rPr lang="tr-TR" dirty="0" err="1"/>
              <a:t>Spinal</a:t>
            </a:r>
            <a:r>
              <a:rPr lang="tr-TR" dirty="0"/>
              <a:t> kolon hastalıkları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TEK TARAFLI KISALIKTA UZATMA: </a:t>
            </a:r>
            <a:br>
              <a:rPr lang="tr-TR" dirty="0"/>
            </a:br>
            <a:r>
              <a:rPr lang="tr-TR" dirty="0"/>
              <a:t>Neden yapıyoruz?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00034" y="585789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(* </a:t>
            </a:r>
            <a:r>
              <a:rPr lang="tr-TR" dirty="0" err="1"/>
              <a:t>Golighty</a:t>
            </a:r>
            <a:r>
              <a:rPr lang="tr-TR" dirty="0"/>
              <a:t> et al: J </a:t>
            </a:r>
            <a:r>
              <a:rPr lang="tr-TR" dirty="0" err="1"/>
              <a:t>Rheumatol</a:t>
            </a:r>
            <a:r>
              <a:rPr lang="tr-TR" dirty="0"/>
              <a:t>. 2010;37:2133-40 )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TEKNİK</a:t>
            </a:r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Genel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/>
              <a:t>Preoperatif</a:t>
            </a:r>
            <a:r>
              <a:rPr lang="tr-TR" dirty="0"/>
              <a:t> detaylı planlama</a:t>
            </a:r>
          </a:p>
          <a:p>
            <a:r>
              <a:rPr lang="tr-TR" dirty="0"/>
              <a:t>Hastayı tam bilgilendirme</a:t>
            </a:r>
          </a:p>
          <a:p>
            <a:r>
              <a:rPr lang="tr-TR" dirty="0" err="1"/>
              <a:t>Osteotomi</a:t>
            </a:r>
            <a:r>
              <a:rPr lang="tr-TR" dirty="0"/>
              <a:t> bölgesi seçimi</a:t>
            </a:r>
          </a:p>
          <a:p>
            <a:r>
              <a:rPr lang="tr-TR" dirty="0" err="1"/>
              <a:t>Osteotomi</a:t>
            </a:r>
            <a:r>
              <a:rPr lang="tr-TR" dirty="0"/>
              <a:t> düşük enerjili yumuşak dokulara saygılı </a:t>
            </a:r>
          </a:p>
        </p:txBody>
      </p:sp>
      <p:sp>
        <p:nvSpPr>
          <p:cNvPr id="8" name="7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Kullanılacak sistem ile ile ilgili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Hastanın yaşına, kilosuna, bacak çevresine uygun</a:t>
            </a:r>
          </a:p>
          <a:p>
            <a:r>
              <a:rPr lang="tr-TR" dirty="0"/>
              <a:t>Hekimin aşina olduğu</a:t>
            </a:r>
          </a:p>
          <a:p>
            <a:r>
              <a:rPr lang="tr-TR" dirty="0"/>
              <a:t>Stabil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Preoperatif</a:t>
            </a:r>
            <a:r>
              <a:rPr lang="tr-TR" dirty="0"/>
              <a:t> detaylı planlama</a:t>
            </a:r>
            <a:br>
              <a:rPr lang="tr-TR" dirty="0"/>
            </a:br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4429156" cy="400052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Ayrıntılı muayene</a:t>
            </a:r>
          </a:p>
          <a:p>
            <a:pPr lvl="1"/>
            <a:r>
              <a:rPr lang="tr-TR" dirty="0" err="1"/>
              <a:t>Galeazzi</a:t>
            </a:r>
            <a:r>
              <a:rPr lang="tr-TR" dirty="0"/>
              <a:t> Testi</a:t>
            </a:r>
          </a:p>
          <a:p>
            <a:pPr lvl="1"/>
            <a:r>
              <a:rPr lang="tr-TR" dirty="0"/>
              <a:t>Blok Testi</a:t>
            </a:r>
          </a:p>
          <a:p>
            <a:pPr lvl="1"/>
            <a:r>
              <a:rPr lang="tr-TR" dirty="0" err="1"/>
              <a:t>Mezro</a:t>
            </a:r>
            <a:r>
              <a:rPr lang="tr-TR" dirty="0"/>
              <a:t> ölçümü ( Ayak bileğine dikkat)</a:t>
            </a:r>
          </a:p>
          <a:p>
            <a:r>
              <a:rPr lang="tr-TR" dirty="0"/>
              <a:t>Ölçülü uzunluk </a:t>
            </a:r>
            <a:r>
              <a:rPr lang="tr-TR" dirty="0" err="1"/>
              <a:t>grafileri</a:t>
            </a:r>
            <a:r>
              <a:rPr lang="tr-TR" dirty="0"/>
              <a:t>, ( dijital)</a:t>
            </a:r>
          </a:p>
          <a:p>
            <a:r>
              <a:rPr lang="tr-TR" dirty="0" err="1"/>
              <a:t>Laser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US *</a:t>
            </a:r>
          </a:p>
          <a:p>
            <a:endParaRPr lang="tr-TR" dirty="0"/>
          </a:p>
        </p:txBody>
      </p:sp>
      <p:sp>
        <p:nvSpPr>
          <p:cNvPr id="9" name="8 Metin kutusu"/>
          <p:cNvSpPr txBox="1"/>
          <p:nvPr/>
        </p:nvSpPr>
        <p:spPr>
          <a:xfrm>
            <a:off x="857224" y="578645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</a:t>
            </a:r>
            <a:r>
              <a:rPr lang="tr-TR" dirty="0" err="1"/>
              <a:t>Rannisto</a:t>
            </a:r>
            <a:r>
              <a:rPr lang="tr-TR" dirty="0"/>
              <a:t> S et al: </a:t>
            </a:r>
            <a:r>
              <a:rPr lang="tr-TR" dirty="0" err="1"/>
              <a:t>Acta</a:t>
            </a:r>
            <a:r>
              <a:rPr lang="tr-TR" dirty="0"/>
              <a:t> </a:t>
            </a:r>
            <a:r>
              <a:rPr lang="tr-TR" dirty="0" err="1"/>
              <a:t>Radiol</a:t>
            </a:r>
            <a:r>
              <a:rPr lang="tr-TR" dirty="0"/>
              <a:t>. 2011 </a:t>
            </a:r>
            <a:r>
              <a:rPr lang="tr-TR" dirty="0" err="1"/>
              <a:t>Dec</a:t>
            </a:r>
            <a:r>
              <a:rPr lang="tr-TR" dirty="0"/>
              <a:t> 1;52 (10) 1143-46</a:t>
            </a:r>
          </a:p>
        </p:txBody>
      </p:sp>
      <p:pic>
        <p:nvPicPr>
          <p:cNvPr id="5" name="Picture 2" descr="C:\Users\Bahtiyar Demiralp\Desktop\IMG_03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119559" y="1023920"/>
            <a:ext cx="2000264" cy="1666887"/>
          </a:xfrm>
          <a:prstGeom prst="rect">
            <a:avLst/>
          </a:prstGeom>
          <a:noFill/>
        </p:spPr>
      </p:pic>
      <p:pic>
        <p:nvPicPr>
          <p:cNvPr id="6" name="Picture 3" descr="C:\Users\Bahtiyar Demiralp\Desktop\IMG_03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290" y="1428736"/>
            <a:ext cx="3214710" cy="1428760"/>
          </a:xfrm>
          <a:prstGeom prst="rect">
            <a:avLst/>
          </a:prstGeom>
          <a:noFill/>
        </p:spPr>
      </p:pic>
      <p:pic>
        <p:nvPicPr>
          <p:cNvPr id="10" name="Picture 4" descr="C:\Users\Bahtiyar Demiralp\Desktop\IMG_03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3143248"/>
            <a:ext cx="1785950" cy="1470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995</Words>
  <Application>Microsoft Office PowerPoint</Application>
  <PresentationFormat>Ekran Gösterisi (4:3)</PresentationFormat>
  <Paragraphs>206</Paragraphs>
  <Slides>23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Arial Unicode MS</vt:lpstr>
      <vt:lpstr>Calibri</vt:lpstr>
      <vt:lpstr>Ofis Teması</vt:lpstr>
      <vt:lpstr>PowerPoint Sunusu</vt:lpstr>
      <vt:lpstr>Uzatma Stratejisi</vt:lpstr>
      <vt:lpstr>Vaka seçimi:  Kimleri uzatıyoruz</vt:lpstr>
      <vt:lpstr>BİLETERAL UZATMA </vt:lpstr>
      <vt:lpstr>BİLETERAL UZATMA </vt:lpstr>
      <vt:lpstr>TEK TARAFLI KISALIKTA UZATMA:  Neden yapıyoruz?</vt:lpstr>
      <vt:lpstr>TEK TARAFLI KISALIKTA UZATMA:  Neden yapıyoruz?</vt:lpstr>
      <vt:lpstr>TEKNİK</vt:lpstr>
      <vt:lpstr>Preoperatif detaylı planlama </vt:lpstr>
      <vt:lpstr>HASTAYI TAM BİLGİLENDİRME</vt:lpstr>
      <vt:lpstr>TEKNİK: osteotomi</vt:lpstr>
      <vt:lpstr>TEKNİK: osteotomi</vt:lpstr>
      <vt:lpstr>Yöntem için yeterli bilgi, tecrübe ve ekipman mevcut mu?</vt:lpstr>
      <vt:lpstr>Uzatma teknikleri</vt:lpstr>
      <vt:lpstr>İLİZAROV</vt:lpstr>
      <vt:lpstr>UNİLATERAL</vt:lpstr>
      <vt:lpstr>BİLGİSAYAR DESTEKLİ</vt:lpstr>
      <vt:lpstr>İNTERNAL FİKSASYON</vt:lpstr>
      <vt:lpstr>KOMBİNE TEKNİKLER  ( FAN; FAP )</vt:lpstr>
      <vt:lpstr>Uzatma sonrası sorunlar</vt:lpstr>
      <vt:lpstr>AKUT KISALTMA</vt:lpstr>
      <vt:lpstr>Yenilikler</vt:lpstr>
      <vt:lpstr>Teşekkür Ederim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Erişkin Uzatma Stratejileri  ve  Güncel Yaklaşımlar </dc:title>
  <dc:creator>Bahtiyar Demiralp</dc:creator>
  <cp:lastModifiedBy>bahtiyar demiralp</cp:lastModifiedBy>
  <cp:revision>90</cp:revision>
  <dcterms:created xsi:type="dcterms:W3CDTF">2013-09-23T05:17:56Z</dcterms:created>
  <dcterms:modified xsi:type="dcterms:W3CDTF">2021-04-05T11:53:36Z</dcterms:modified>
</cp:coreProperties>
</file>