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54" r:id="rId2"/>
    <p:sldId id="457" r:id="rId3"/>
    <p:sldId id="458" r:id="rId4"/>
    <p:sldId id="460" r:id="rId5"/>
    <p:sldId id="463" r:id="rId6"/>
    <p:sldId id="464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945743-1B10-47EA-9198-0AB0BE196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BD9B0B7-D848-4149-8B15-90A8904A5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9FD82A9-7044-4995-BCCB-E5B6F7B11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6DC1-FA48-4770-AEA3-07BD76BE274F}" type="datetimeFigureOut">
              <a:rPr lang="tr-TR" smtClean="0"/>
              <a:t>4.03.2020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065DD12-B643-406A-A512-D8078B14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A5BEB9-EFA0-4FF0-BCCF-6DE283EDA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0D2F-A7FC-4511-93C7-47807C6C02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7238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43CCB4-D02C-4066-8353-5DB4036FB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2705CFF-3186-469D-A81E-6BA3B01A4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4015048-90B2-4872-8487-3ABF6CC80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6DC1-FA48-4770-AEA3-07BD76BE274F}" type="datetimeFigureOut">
              <a:rPr lang="tr-TR" smtClean="0"/>
              <a:t>4.03.2020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1601C7C-C8E5-4D57-82D2-CA62417A5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CE26914-5E72-4647-BD1D-4D3D2B2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0D2F-A7FC-4511-93C7-47807C6C02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564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4454A74-F29F-403A-BCE7-5E225CC5AF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02FB740-1237-4A54-87EB-07916D9A8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6BCE57E-C4DC-4D4A-A316-19EFC000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6DC1-FA48-4770-AEA3-07BD76BE274F}" type="datetimeFigureOut">
              <a:rPr lang="tr-TR" smtClean="0"/>
              <a:t>4.03.2020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77D5F3B-3B32-479A-8EBD-95CC3A223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0CE864B-9F84-459F-A018-9884F576E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0D2F-A7FC-4511-93C7-47807C6C02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7052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45190C-EFDA-4C77-89D0-2A1DC7BF2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946CBF2-592B-4EA5-901C-B7B029833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85BF465-566F-4D74-8996-C6CAE44E4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6DC1-FA48-4770-AEA3-07BD76BE274F}" type="datetimeFigureOut">
              <a:rPr lang="tr-TR" smtClean="0"/>
              <a:t>4.03.2020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A1ACA60-F447-4826-9A3F-D8304DD7F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5E82C2D-ED41-4063-A36D-22E03714C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0D2F-A7FC-4511-93C7-47807C6C02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949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91D418-2787-497F-A58E-E88CD04C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2AA135E-B600-4F30-80D6-4871D1839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25A2A32-993C-41D2-B403-8312B19BC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6DC1-FA48-4770-AEA3-07BD76BE274F}" type="datetimeFigureOut">
              <a:rPr lang="tr-TR" smtClean="0"/>
              <a:t>4.03.2020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BFB0AC3-3445-4298-80AB-2517BC9B5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8CC9B31-3327-4615-8116-C48CFB427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0D2F-A7FC-4511-93C7-47807C6C02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962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BF23D23-B7D5-4EA3-9077-CB7269633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F75814E-AD7F-4458-A1FD-6B4E3DAD30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C8A1506-E482-48B3-9342-6C23C50EE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AA9BC9C-4841-4D7C-B96B-EFAF6A31E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6DC1-FA48-4770-AEA3-07BD76BE274F}" type="datetimeFigureOut">
              <a:rPr lang="tr-TR" smtClean="0"/>
              <a:t>4.03.2020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93600B6-DCC7-4FDC-AB4D-6128F9D15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DCE5D13-5459-407A-BD9A-D1F18F59A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0D2F-A7FC-4511-93C7-47807C6C02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7568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D83CC7-550E-4A90-A0F4-2EBDA6CBA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B992466-C259-4EDB-A2DB-21275F218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8E6AC20-51BC-4954-95F9-1437168EB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2B9998C-8A46-4834-88C9-66563EEA54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BA65C9A-AD70-4F6D-842E-EDA1091834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55EA0CD4-37B2-40B3-B911-495AB5AAE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6DC1-FA48-4770-AEA3-07BD76BE274F}" type="datetimeFigureOut">
              <a:rPr lang="tr-TR" smtClean="0"/>
              <a:t>4.03.2020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7D78C1D-18D4-4F30-BBD1-738F4AD70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F15BC7D-599C-4697-AF87-4347D9956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0D2F-A7FC-4511-93C7-47807C6C02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862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142703-39F0-4BD6-A10B-4BB636E84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0152EBC-AB27-4DA5-8C1B-32F3BF4BD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6DC1-FA48-4770-AEA3-07BD76BE274F}" type="datetimeFigureOut">
              <a:rPr lang="tr-TR" smtClean="0"/>
              <a:t>4.03.2020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7AF30C8-944B-434D-B194-F3A4F0936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397CBE3-EDE7-45B8-BD21-50AE0FD9C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0D2F-A7FC-4511-93C7-47807C6C02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1126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7CA94B5-410E-46AF-9A1F-321CD9B76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6DC1-FA48-4770-AEA3-07BD76BE274F}" type="datetimeFigureOut">
              <a:rPr lang="tr-TR" smtClean="0"/>
              <a:t>4.03.2020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2E2B4C0-B139-4398-A833-44C4AF1C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D4AE903-BCA4-46DF-B019-49AB3893B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0D2F-A7FC-4511-93C7-47807C6C02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120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31F6295-AF19-442F-AE95-8A4E1A568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5E4343-05BA-437C-BD5C-9433DDFDE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95128F5-EDEC-4220-AC1B-F4EBDC527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C100846-0E13-4B03-BC69-FFE13EBD2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6DC1-FA48-4770-AEA3-07BD76BE274F}" type="datetimeFigureOut">
              <a:rPr lang="tr-TR" smtClean="0"/>
              <a:t>4.03.2020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EB9A0B0-7B2E-42FA-A055-CCC16B3D4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D8646FE-7139-4266-BD2D-E76636082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0D2F-A7FC-4511-93C7-47807C6C02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612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59FDCD-4934-4E0B-8DD1-756F9FA90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8020CBA-0A4E-4934-A4E4-B69105115B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FCCA67A-0741-466E-B766-AFD0596F0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E6E2628-C7D7-4D92-B127-92E8D2FDD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6DC1-FA48-4770-AEA3-07BD76BE274F}" type="datetimeFigureOut">
              <a:rPr lang="tr-TR" smtClean="0"/>
              <a:t>4.03.2020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646F504-031E-40F7-A279-4F1221462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56CBB6E-9C9A-48BB-9E30-61A0B264B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0D2F-A7FC-4511-93C7-47807C6C02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0844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45A839C-569C-4C48-81F0-14D12F6E1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D4ACFB2-BA54-41CD-B7EC-1F005D5C8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CF84C73-935A-4925-A736-E220A2D1DE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D6DC1-FA48-4770-AEA3-07BD76BE274F}" type="datetimeFigureOut">
              <a:rPr lang="tr-TR" smtClean="0"/>
              <a:t>4.03.2020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AA1207D-1D0F-424C-9EDC-E508CEFA1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1A80DB7-DB5E-4C18-A4C8-1F72C3519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10D2F-A7FC-4511-93C7-47807C6C02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254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16 Y, E</a:t>
            </a:r>
          </a:p>
        </p:txBody>
      </p:sp>
      <p:pic>
        <p:nvPicPr>
          <p:cNvPr id="1026" name="Picture 2" descr="H:\BAHTIYAR\bahtiyar 30-01-2009\Yeni Klasör\yedek\tümör vaka serileri\BONE\BENIGN\kondroid tm\kondromiksoid fibrom\orhan yanmış\IMG_38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981200" y="2519764"/>
            <a:ext cx="4038600" cy="2686837"/>
          </a:xfrm>
          <a:prstGeom prst="rect">
            <a:avLst/>
          </a:prstGeom>
          <a:noFill/>
        </p:spPr>
      </p:pic>
      <p:sp>
        <p:nvSpPr>
          <p:cNvPr id="9" name="8 İçerik Yer Tutucusu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1603375"/>
          </a:xfrm>
        </p:spPr>
        <p:txBody>
          <a:bodyPr/>
          <a:lstStyle/>
          <a:p>
            <a:r>
              <a:rPr lang="tr-TR" dirty="0"/>
              <a:t>Son 6 aydır sol dizde ağrı ve 1 aydır ele gelen yumuşak doku kitlesi</a:t>
            </a:r>
          </a:p>
        </p:txBody>
      </p:sp>
    </p:spTree>
    <p:extLst>
      <p:ext uri="{BB962C8B-B14F-4D97-AF65-F5344CB8AC3E}">
        <p14:creationId xmlns:p14="http://schemas.microsoft.com/office/powerpoint/2010/main" val="2014140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BAHTIYAR\bahtiyar 30-01-2009\Yeni Klasör\yedek\tümör vaka serileri\BONE\BENIGN\kondroid tm\kondromiksoid fibrom\orhan yanmış\IMG_38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665" r="7891"/>
          <a:stretch>
            <a:fillRect/>
          </a:stretch>
        </p:blipFill>
        <p:spPr bwMode="auto">
          <a:xfrm rot="16200000">
            <a:off x="5757847" y="2228460"/>
            <a:ext cx="3571901" cy="2686837"/>
          </a:xfrm>
          <a:prstGeom prst="rect">
            <a:avLst/>
          </a:prstGeom>
          <a:noFill/>
        </p:spPr>
      </p:pic>
      <p:pic>
        <p:nvPicPr>
          <p:cNvPr id="7" name="Picture 3" descr="H:\BAHTIYAR\bahtiyar 30-01-2009\Yeni Klasör\yedek\tümör vaka serileri\BONE\BENIGN\kondroid tm\kondromiksoid fibrom\orhan yanmış\IMG_3813.JPG"/>
          <p:cNvPicPr>
            <a:picLocks noChangeAspect="1" noChangeArrowheads="1"/>
          </p:cNvPicPr>
          <p:nvPr/>
        </p:nvPicPr>
        <p:blipFill>
          <a:blip r:embed="rId3" cstate="print"/>
          <a:srcRect l="11556" r="21227"/>
          <a:stretch>
            <a:fillRect/>
          </a:stretch>
        </p:blipFill>
        <p:spPr bwMode="auto">
          <a:xfrm rot="16200000">
            <a:off x="2222984" y="1807611"/>
            <a:ext cx="3571899" cy="3535312"/>
          </a:xfrm>
          <a:prstGeom prst="rect">
            <a:avLst/>
          </a:prstGeom>
          <a:noFill/>
        </p:spPr>
      </p:pic>
      <p:sp>
        <p:nvSpPr>
          <p:cNvPr id="9" name="8 Metin kutusu"/>
          <p:cNvSpPr txBox="1"/>
          <p:nvPr/>
        </p:nvSpPr>
        <p:spPr>
          <a:xfrm>
            <a:off x="2238348" y="5575529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BT: Sol </a:t>
            </a:r>
            <a:r>
              <a:rPr lang="tr-TR" dirty="0" err="1"/>
              <a:t>tibia</a:t>
            </a:r>
            <a:r>
              <a:rPr lang="tr-TR" dirty="0"/>
              <a:t> </a:t>
            </a:r>
            <a:r>
              <a:rPr lang="tr-TR" dirty="0" err="1"/>
              <a:t>proksimalinde</a:t>
            </a:r>
            <a:r>
              <a:rPr lang="tr-TR" dirty="0"/>
              <a:t> </a:t>
            </a:r>
            <a:r>
              <a:rPr lang="tr-TR" dirty="0" err="1"/>
              <a:t>metafiziyel</a:t>
            </a:r>
            <a:r>
              <a:rPr lang="tr-TR" dirty="0"/>
              <a:t> yerleşimli, </a:t>
            </a:r>
            <a:r>
              <a:rPr lang="tr-TR" dirty="0" err="1"/>
              <a:t>litik</a:t>
            </a:r>
            <a:r>
              <a:rPr lang="tr-TR" dirty="0"/>
              <a:t>, korteksi </a:t>
            </a:r>
            <a:r>
              <a:rPr lang="tr-TR" dirty="0" err="1"/>
              <a:t>ekspanse</a:t>
            </a:r>
            <a:r>
              <a:rPr lang="tr-TR" dirty="0"/>
              <a:t> eden kitle </a:t>
            </a:r>
          </a:p>
        </p:txBody>
      </p:sp>
      <p:sp>
        <p:nvSpPr>
          <p:cNvPr id="10" name="9 Metin kutusu"/>
          <p:cNvSpPr txBox="1"/>
          <p:nvPr/>
        </p:nvSpPr>
        <p:spPr>
          <a:xfrm>
            <a:off x="5953124" y="5572141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Sintigrafi: Sol </a:t>
            </a:r>
            <a:r>
              <a:rPr lang="tr-TR" dirty="0" err="1"/>
              <a:t>tibia</a:t>
            </a:r>
            <a:r>
              <a:rPr lang="tr-TR" dirty="0"/>
              <a:t> </a:t>
            </a:r>
            <a:r>
              <a:rPr lang="tr-TR" dirty="0" err="1"/>
              <a:t>proksimalinde</a:t>
            </a:r>
            <a:r>
              <a:rPr lang="tr-TR" dirty="0"/>
              <a:t> aktivite artışı</a:t>
            </a:r>
          </a:p>
        </p:txBody>
      </p:sp>
      <p:sp>
        <p:nvSpPr>
          <p:cNvPr id="4" name="Başlık 3">
            <a:extLst>
              <a:ext uri="{FF2B5EF4-FFF2-40B4-BE49-F238E27FC236}">
                <a16:creationId xmlns:a16="http://schemas.microsoft.com/office/drawing/2014/main" id="{71C9EA91-1678-45E9-A1D7-AB63C9FB1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955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BAHTIYAR\bahtiyar 30-01-2009\Yeni Klasör\yedek\tümör vaka serileri\BONE\BENIGN\kondroid tm\kondromiksoid fibrom\orhan yanmış\IMG_38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16701"/>
          <a:stretch>
            <a:fillRect/>
          </a:stretch>
        </p:blipFill>
        <p:spPr bwMode="auto">
          <a:xfrm>
            <a:off x="2166910" y="642918"/>
            <a:ext cx="3214710" cy="1781522"/>
          </a:xfrm>
          <a:prstGeom prst="rect">
            <a:avLst/>
          </a:prstGeom>
          <a:noFill/>
        </p:spPr>
      </p:pic>
      <p:pic>
        <p:nvPicPr>
          <p:cNvPr id="3075" name="Picture 3" descr="H:\BAHTIYAR\bahtiyar 30-01-2009\Yeni Klasör\yedek\tümör vaka serileri\BONE\BENIGN\kondroid tm\kondromiksoid fibrom\orhan yanmış\IMG_38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13361" b="9814"/>
          <a:stretch>
            <a:fillRect/>
          </a:stretch>
        </p:blipFill>
        <p:spPr bwMode="auto">
          <a:xfrm>
            <a:off x="2166910" y="2428868"/>
            <a:ext cx="3214710" cy="1643074"/>
          </a:xfrm>
          <a:prstGeom prst="rect">
            <a:avLst/>
          </a:prstGeom>
          <a:noFill/>
        </p:spPr>
      </p:pic>
      <p:pic>
        <p:nvPicPr>
          <p:cNvPr id="7" name="Picture 3" descr="H:\BAHTIYAR\bahtiyar 30-01-2009\Yeni Klasör\yedek\tümör vaka serileri\BONE\BENIGN\kondroid tm\kondromiksoid fibrom\orhan yanmış\IMG_3832.JPG"/>
          <p:cNvPicPr>
            <a:picLocks noChangeAspect="1" noChangeArrowheads="1"/>
          </p:cNvPicPr>
          <p:nvPr/>
        </p:nvPicPr>
        <p:blipFill>
          <a:blip r:embed="rId4" cstate="print"/>
          <a:srcRect t="13361"/>
          <a:stretch>
            <a:fillRect/>
          </a:stretch>
        </p:blipFill>
        <p:spPr bwMode="auto">
          <a:xfrm>
            <a:off x="6596066" y="714356"/>
            <a:ext cx="3214710" cy="1852960"/>
          </a:xfrm>
          <a:prstGeom prst="rect">
            <a:avLst/>
          </a:prstGeom>
          <a:noFill/>
        </p:spPr>
      </p:pic>
      <p:pic>
        <p:nvPicPr>
          <p:cNvPr id="8" name="Picture 2" descr="H:\BAHTIYAR\bahtiyar 30-01-2009\Yeni Klasör\yedek\tümör vaka serileri\BONE\BENIGN\kondroid tm\kondromiksoid fibrom\orhan yanmış\IMG_3839.JPG"/>
          <p:cNvPicPr>
            <a:picLocks noChangeAspect="1" noChangeArrowheads="1"/>
          </p:cNvPicPr>
          <p:nvPr/>
        </p:nvPicPr>
        <p:blipFill>
          <a:blip r:embed="rId5" cstate="print"/>
          <a:srcRect t="6680" b="16494"/>
          <a:stretch>
            <a:fillRect/>
          </a:stretch>
        </p:blipFill>
        <p:spPr bwMode="auto">
          <a:xfrm>
            <a:off x="6596066" y="2567316"/>
            <a:ext cx="3214710" cy="1643074"/>
          </a:xfrm>
          <a:prstGeom prst="rect">
            <a:avLst/>
          </a:prstGeom>
          <a:noFill/>
        </p:spPr>
      </p:pic>
      <p:pic>
        <p:nvPicPr>
          <p:cNvPr id="9" name="Picture 3" descr="H:\BAHTIYAR\bahtiyar 30-01-2009\Yeni Klasör\yedek\tümör vaka serileri\BONE\BENIGN\kondroid tm\kondromiksoid fibrom\orhan yanmış\IMG_3844.JPG"/>
          <p:cNvPicPr>
            <a:picLocks noChangeAspect="1" noChangeArrowheads="1"/>
          </p:cNvPicPr>
          <p:nvPr/>
        </p:nvPicPr>
        <p:blipFill>
          <a:blip r:embed="rId6" cstate="print"/>
          <a:srcRect t="20041" b="9814"/>
          <a:stretch>
            <a:fillRect/>
          </a:stretch>
        </p:blipFill>
        <p:spPr bwMode="auto">
          <a:xfrm>
            <a:off x="6596066" y="4138952"/>
            <a:ext cx="3214710" cy="1500198"/>
          </a:xfrm>
          <a:prstGeom prst="rect">
            <a:avLst/>
          </a:prstGeom>
          <a:noFill/>
        </p:spPr>
      </p:pic>
      <p:pic>
        <p:nvPicPr>
          <p:cNvPr id="10" name="Picture 2" descr="H:\BAHTIYAR\bahtiyar 30-01-2009\Yeni Klasör\yedek\tümör vaka serileri\BONE\BENIGN\kondroid tm\kondromiksoid fibrom\orhan yanmış\IMG_3848.JPG"/>
          <p:cNvPicPr>
            <a:picLocks noChangeAspect="1" noChangeArrowheads="1"/>
          </p:cNvPicPr>
          <p:nvPr/>
        </p:nvPicPr>
        <p:blipFill>
          <a:blip r:embed="rId7" cstate="print"/>
          <a:srcRect t="23382" b="6473"/>
          <a:stretch>
            <a:fillRect/>
          </a:stretch>
        </p:blipFill>
        <p:spPr bwMode="auto">
          <a:xfrm>
            <a:off x="2166910" y="4071942"/>
            <a:ext cx="3214710" cy="1500198"/>
          </a:xfrm>
          <a:prstGeom prst="rect">
            <a:avLst/>
          </a:prstGeom>
          <a:noFill/>
        </p:spPr>
      </p:pic>
      <p:sp>
        <p:nvSpPr>
          <p:cNvPr id="11" name="10 Metin kutusu"/>
          <p:cNvSpPr txBox="1"/>
          <p:nvPr/>
        </p:nvSpPr>
        <p:spPr>
          <a:xfrm>
            <a:off x="5310182" y="500043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/>
              <a:t>MRI</a:t>
            </a:r>
          </a:p>
        </p:txBody>
      </p:sp>
      <p:sp>
        <p:nvSpPr>
          <p:cNvPr id="12" name="11 Metin kutusu"/>
          <p:cNvSpPr txBox="1"/>
          <p:nvPr/>
        </p:nvSpPr>
        <p:spPr>
          <a:xfrm>
            <a:off x="2595538" y="5786455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Tibia</a:t>
            </a:r>
            <a:r>
              <a:rPr lang="tr-TR" dirty="0"/>
              <a:t> </a:t>
            </a:r>
            <a:r>
              <a:rPr lang="tr-TR" dirty="0" err="1"/>
              <a:t>proksimal</a:t>
            </a:r>
            <a:r>
              <a:rPr lang="tr-TR" dirty="0"/>
              <a:t> </a:t>
            </a:r>
            <a:r>
              <a:rPr lang="tr-TR" dirty="0" err="1"/>
              <a:t>metafiz</a:t>
            </a:r>
            <a:r>
              <a:rPr lang="tr-TR" dirty="0"/>
              <a:t> yerleşimli korteksi </a:t>
            </a:r>
            <a:r>
              <a:rPr lang="tr-TR" dirty="0" err="1"/>
              <a:t>destrukte</a:t>
            </a:r>
            <a:r>
              <a:rPr lang="tr-TR" dirty="0"/>
              <a:t> eden ve yumuşak dokuya da çıkan T1 de </a:t>
            </a:r>
            <a:r>
              <a:rPr lang="tr-TR" dirty="0" err="1"/>
              <a:t>hipo</a:t>
            </a:r>
            <a:r>
              <a:rPr lang="tr-TR" dirty="0"/>
              <a:t>, T2 de </a:t>
            </a:r>
            <a:r>
              <a:rPr lang="tr-TR" dirty="0" err="1"/>
              <a:t>hiper</a:t>
            </a:r>
            <a:r>
              <a:rPr lang="tr-TR" dirty="0"/>
              <a:t> </a:t>
            </a:r>
            <a:r>
              <a:rPr lang="tr-TR" dirty="0" err="1"/>
              <a:t>intens</a:t>
            </a:r>
            <a:r>
              <a:rPr lang="tr-TR" dirty="0"/>
              <a:t> </a:t>
            </a:r>
            <a:r>
              <a:rPr lang="tr-TR" dirty="0" err="1"/>
              <a:t>tümöral</a:t>
            </a:r>
            <a:r>
              <a:rPr lang="tr-TR" dirty="0"/>
              <a:t> kitle</a:t>
            </a:r>
          </a:p>
        </p:txBody>
      </p:sp>
    </p:spTree>
    <p:extLst>
      <p:ext uri="{BB962C8B-B14F-4D97-AF65-F5344CB8AC3E}">
        <p14:creationId xmlns:p14="http://schemas.microsoft.com/office/powerpoint/2010/main" val="378720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Kondromiksoid</a:t>
            </a:r>
            <a:r>
              <a:rPr lang="tr-TR" dirty="0"/>
              <a:t> </a:t>
            </a:r>
            <a:r>
              <a:rPr lang="tr-TR" dirty="0" err="1"/>
              <a:t>Fibroma</a:t>
            </a:r>
            <a:endParaRPr lang="tr-TR" dirty="0"/>
          </a:p>
        </p:txBody>
      </p:sp>
      <p:pic>
        <p:nvPicPr>
          <p:cNvPr id="7" name="Resim 7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2"/>
          <a:stretch/>
        </p:blipFill>
        <p:spPr>
          <a:xfrm>
            <a:off x="3452794" y="1714488"/>
            <a:ext cx="5157274" cy="3571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7 Metin kutusu"/>
          <p:cNvSpPr txBox="1"/>
          <p:nvPr/>
        </p:nvSpPr>
        <p:spPr>
          <a:xfrm>
            <a:off x="2881290" y="5643578"/>
            <a:ext cx="7072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Hücresel yönden zengin yapıda </a:t>
            </a:r>
            <a:r>
              <a:rPr lang="en-GB" dirty="0"/>
              <a:t>fibro</a:t>
            </a:r>
            <a:r>
              <a:rPr lang="tr-TR" dirty="0"/>
              <a:t>z</a:t>
            </a:r>
            <a:r>
              <a:rPr lang="en-GB" dirty="0"/>
              <a:t> </a:t>
            </a:r>
            <a:r>
              <a:rPr lang="tr-TR" dirty="0"/>
              <a:t>doku içerisinde, ortada </a:t>
            </a:r>
            <a:r>
              <a:rPr lang="tr-TR" dirty="0" err="1"/>
              <a:t>septum</a:t>
            </a:r>
            <a:r>
              <a:rPr lang="tr-TR" dirty="0"/>
              <a:t> ile ikiye ayrılmış l</a:t>
            </a:r>
            <a:r>
              <a:rPr lang="en-GB" dirty="0" err="1"/>
              <a:t>obule</a:t>
            </a:r>
            <a:r>
              <a:rPr lang="en-GB" dirty="0"/>
              <a:t> </a:t>
            </a:r>
            <a:r>
              <a:rPr lang="tr-TR" dirty="0"/>
              <a:t>K</a:t>
            </a:r>
            <a:r>
              <a:rPr lang="en-GB" dirty="0" err="1"/>
              <a:t>ondrom</a:t>
            </a:r>
            <a:r>
              <a:rPr lang="tr-TR" dirty="0"/>
              <a:t>iks</a:t>
            </a:r>
            <a:r>
              <a:rPr lang="en-GB" dirty="0" err="1"/>
              <a:t>oid</a:t>
            </a:r>
            <a:r>
              <a:rPr lang="en-GB" dirty="0"/>
              <a:t> </a:t>
            </a:r>
            <a:r>
              <a:rPr lang="tr-TR" dirty="0"/>
              <a:t>doku </a:t>
            </a:r>
            <a:r>
              <a:rPr lang="en-GB" dirty="0"/>
              <a:t> (</a:t>
            </a:r>
            <a:r>
              <a:rPr lang="tr-TR" dirty="0"/>
              <a:t>sağ ve sol da)</a:t>
            </a:r>
            <a:r>
              <a:rPr lang="en-GB" dirty="0"/>
              <a:t>, </a:t>
            </a:r>
            <a:r>
              <a:rPr lang="tr-TR" dirty="0"/>
              <a:t>Nadir dev hücreler</a:t>
            </a:r>
            <a:r>
              <a:rPr lang="en-GB" dirty="0"/>
              <a:t> (</a:t>
            </a:r>
            <a:r>
              <a:rPr lang="en-GB" dirty="0" err="1"/>
              <a:t>hematoxylin</a:t>
            </a:r>
            <a:r>
              <a:rPr lang="en-GB" dirty="0"/>
              <a:t> </a:t>
            </a:r>
            <a:r>
              <a:rPr lang="tr-TR" dirty="0"/>
              <a:t>-</a:t>
            </a:r>
            <a:r>
              <a:rPr lang="en-GB" dirty="0"/>
              <a:t> eosin).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767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CERRAHİ</a:t>
            </a:r>
          </a:p>
        </p:txBody>
      </p:sp>
      <p:pic>
        <p:nvPicPr>
          <p:cNvPr id="5123" name="Picture 3" descr="H:\BAHTIYAR\bahtiyar 30-01-2009\Yeni Klasör\yedek\tümör vaka serileri\BONE\BENIGN\kondroid tm\kondromiksoid fibrom\orhan yanmış\IMG_38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76" y="1928803"/>
            <a:ext cx="4038600" cy="2686837"/>
          </a:xfrm>
          <a:prstGeom prst="rect">
            <a:avLst/>
          </a:prstGeom>
          <a:noFill/>
        </p:spPr>
      </p:pic>
      <p:pic>
        <p:nvPicPr>
          <p:cNvPr id="5122" name="Picture 2" descr="H:\BAHTIYAR\bahtiyar 30-01-2009\Yeni Klasör\yedek\tümör vaka serileri\BONE\BENIGN\kondroid tm\kondromiksoid fibrom\orhan yanmış\IMG_38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024034" y="1928803"/>
            <a:ext cx="4038600" cy="2686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2855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BAHTIYAR\bahtiyar 30-01-2009\Yeni Klasör\yedek\tümör vaka serileri\BONE\BENIGN\kondroid tm\kondromiksoid fibrom\orhan yanmış\IMG_38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981200" y="2519764"/>
            <a:ext cx="4038600" cy="2686837"/>
          </a:xfrm>
          <a:prstGeom prst="rect">
            <a:avLst/>
          </a:prstGeom>
          <a:noFill/>
        </p:spPr>
      </p:pic>
      <p:pic>
        <p:nvPicPr>
          <p:cNvPr id="6147" name="Picture 3" descr="H:\BAHTIYAR\bahtiyar 30-01-2009\Yeni Klasör\yedek\tümör vaka serileri\BONE\BENIGN\kondroid tm\kondromiksoid fibrom\orhan yanmış\IMG_38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172200" y="2519764"/>
            <a:ext cx="4038600" cy="2686837"/>
          </a:xfrm>
          <a:prstGeom prst="rect">
            <a:avLst/>
          </a:prstGeom>
          <a:noFill/>
        </p:spPr>
      </p:pic>
      <p:sp>
        <p:nvSpPr>
          <p:cNvPr id="7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err="1"/>
              <a:t>Küretaj</a:t>
            </a:r>
            <a:r>
              <a:rPr lang="tr-TR" sz="3200" dirty="0"/>
              <a:t> + Yüksek Devirli </a:t>
            </a:r>
            <a:r>
              <a:rPr lang="tr-TR" sz="3200" dirty="0" err="1"/>
              <a:t>Burr</a:t>
            </a:r>
            <a:r>
              <a:rPr lang="tr-TR" sz="3200" dirty="0"/>
              <a:t> + </a:t>
            </a:r>
            <a:br>
              <a:rPr lang="tr-TR" sz="3200" dirty="0"/>
            </a:br>
            <a:r>
              <a:rPr lang="tr-TR" sz="3200" dirty="0" err="1"/>
              <a:t>Adjuvan</a:t>
            </a:r>
            <a:r>
              <a:rPr lang="tr-TR" sz="3200" dirty="0"/>
              <a:t>(Fenol + alkol) + </a:t>
            </a:r>
            <a:r>
              <a:rPr lang="tr-TR" sz="3200" dirty="0" err="1"/>
              <a:t>Allogreft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39215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116</Words>
  <Application>Microsoft Office PowerPoint</Application>
  <PresentationFormat>Geniş ekran</PresentationFormat>
  <Paragraphs>10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Teması</vt:lpstr>
      <vt:lpstr>16 Y, E</vt:lpstr>
      <vt:lpstr>PowerPoint Sunusu</vt:lpstr>
      <vt:lpstr>PowerPoint Sunusu</vt:lpstr>
      <vt:lpstr>Kondromiksoid Fibroma</vt:lpstr>
      <vt:lpstr>CERRAHİ</vt:lpstr>
      <vt:lpstr>Küretaj + Yüksek Devirli Burr +  Adjuvan(Fenol + alkol) + Allogreft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 Y, E</dc:title>
  <dc:creator>bahtiyar demiralp</dc:creator>
  <cp:lastModifiedBy>bahtiyar demiralp</cp:lastModifiedBy>
  <cp:revision>1</cp:revision>
  <dcterms:created xsi:type="dcterms:W3CDTF">2020-03-04T14:03:10Z</dcterms:created>
  <dcterms:modified xsi:type="dcterms:W3CDTF">2020-03-04T14:04:55Z</dcterms:modified>
</cp:coreProperties>
</file>